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zobel.bit.vt.edu/bit4514/handouts/lecture%2001.pdf" TargetMode="External"/><Relationship Id="rId3" Type="http://schemas.openxmlformats.org/officeDocument/2006/relationships/hyperlink" Target="https://365datascience.com/tutorials/sql-tutorials/database-vs-spreadsheet/" TargetMode="External"/><Relationship Id="rId4" Type="http://schemas.openxmlformats.org/officeDocument/2006/relationships/hyperlink" Target="https://courses.cs.duke.edu//fall12/compsci316/lectures/01-intro-notes.pdf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6b6999e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6b6999e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a7b382d1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a7b382d1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c8b020720_4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c8b020720_4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a7b382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a7b382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a7b382d1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a7b382d1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513a5b1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513a5b1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a7b382d1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a7b382d1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a7b382d17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a7b382d17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a7b382d17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a7b382d17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a7b382d1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a7b382d1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a7b382d17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a7b382d1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acb8d29f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acb8d29f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a7b382d1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a7b382d1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a7b382d17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a7b382d17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a7b382d17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a7b382d1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a7b382d1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a7b382d1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f513a5b1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f513a5b1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f513a5b1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f513a5b1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f513a5b1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f513a5b1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f513a5b1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f513a5b1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f513a5b1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f513a5b1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f513a5b1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f513a5b1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acb8d29f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acb8d29f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f513a5b1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f513a5b1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9c1e9d7f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e9c1e9d7f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9e3237e4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9e3237e4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https://www.czobel.bit.vt.edu/bit4514/handouts/lecture%2001.pdf</a:t>
            </a:r>
            <a:r>
              <a:rPr lang="en"/>
              <a:t> p.4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vs excel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https://365datascience.com/tutorials/sql-tutorials/database-vs-spreadsheet/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https://courses.cs.duke.edu//fall12/compsci316/lectures/01-intro-notes.pdf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9718b128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e9718b128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9718b128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9718b128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9718b128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e9718b128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ac84ea7d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ac84ea7d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acb8d29f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acb8d29f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0"/>
              </a:spcBef>
              <a:spcAft>
                <a:spcPts val="3600"/>
              </a:spcAft>
              <a:buNone/>
            </a:pPr>
            <a: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  <a:t>DDL – Data Definition Language</a:t>
            </a:r>
            <a:b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  <a:t>DQl – Data Query Language</a:t>
            </a:r>
            <a:b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  <a:t>DML – Data Manipulation Language</a:t>
            </a:r>
            <a:b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  <a:t>DCL – Data Control Language</a:t>
            </a:r>
            <a:endParaRPr sz="1300">
              <a:solidFill>
                <a:srgbClr val="27323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c5de0b8c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c5de0b8c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a7b382d1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a7b382d1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c5de0b8c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c5de0b8c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c5de0b8c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c5de0b8c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https://www.techonthenet.com/postgresql/comparison_operators.php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c5de0b8c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c5de0b8c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hyperlink" Target="https://www.postgresqltutorial.com/postgresql-math-functions/" TargetMode="External"/><Relationship Id="rId6" Type="http://schemas.openxmlformats.org/officeDocument/2006/relationships/hyperlink" Target="https://www.postgresqltutorial.com/postgresql-date-functions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uosc.primo.exlibrisgroup.com/discovery/fulldisplay?docid=cdi_askewsholts_vlebooks_9780134858364&amp;context=PC&amp;vid=01USC_INST:01USC&amp;lang=en&amp;search_scope=MyInst_and_CI&amp;adaptor=Primo%20Central&amp;tab=Everything&amp;query=any,contains,sql%20for%20mere%20mortals&amp;sortby=rank&amp;facet=rtype,include,books&amp;mode=Basic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postgresql.org/docs/current/functions-aggregate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postgresql.org/docs/current/functions-aggregate.html" TargetMode="External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postgresqltutorial.com/postgresql-group-by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rive.google.com/file/d/1amVp9iDqBfi7Rjg-JqUzDawbfJgLlB0d/view?usp=sharing" TargetMode="External"/><Relationship Id="rId4" Type="http://schemas.openxmlformats.org/officeDocument/2006/relationships/hyperlink" Target="https://docs.google.com/document/d/1_y9tDNeM7wDRrXyydDelaGgBG2tId1UikaEG3eC6pso/edit?usp=sharin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postgresqltutorial.com/postgresql-having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postgresql.org/docs/12/sql-createtable.html" TargetMode="External"/><Relationship Id="rId10" Type="http://schemas.openxmlformats.org/officeDocument/2006/relationships/hyperlink" Target="https://www.postgresqltutorial.com/postgresql-primary-key/" TargetMode="External"/><Relationship Id="rId13" Type="http://schemas.openxmlformats.org/officeDocument/2006/relationships/hyperlink" Target="https://www.postgresqltutorial.com/postgresql-alter-table/" TargetMode="External"/><Relationship Id="rId12" Type="http://schemas.openxmlformats.org/officeDocument/2006/relationships/hyperlink" Target="https://www.postgresqltutorial.com/postgresql-create-table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postgresqltutorial.com/postgresql-create-table/" TargetMode="External"/><Relationship Id="rId4" Type="http://schemas.openxmlformats.org/officeDocument/2006/relationships/hyperlink" Target="https://www.postgresql.org/docs/9.2/sql-copy.html" TargetMode="External"/><Relationship Id="rId9" Type="http://schemas.openxmlformats.org/officeDocument/2006/relationships/hyperlink" Target="https://rdspg.workshop.aws/lab9-postgres-introduction/task3.html" TargetMode="External"/><Relationship Id="rId14" Type="http://schemas.openxmlformats.org/officeDocument/2006/relationships/hyperlink" Target="https://www.educba.com/postgresql-commands/" TargetMode="External"/><Relationship Id="rId5" Type="http://schemas.openxmlformats.org/officeDocument/2006/relationships/hyperlink" Target="https://www.postgresql.org/docs/current/datatype.html" TargetMode="External"/><Relationship Id="rId6" Type="http://schemas.openxmlformats.org/officeDocument/2006/relationships/hyperlink" Target="https://www.educba.com/postgresql-data-types" TargetMode="External"/><Relationship Id="rId7" Type="http://schemas.openxmlformats.org/officeDocument/2006/relationships/hyperlink" Target="https://www.prisma.io/dataguide/postgresql/introduction-to-data-types" TargetMode="External"/><Relationship Id="rId8" Type="http://schemas.openxmlformats.org/officeDocument/2006/relationships/hyperlink" Target="https://learnsql.com/blog/understanding-numerical-data-types-sql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postgresql.org/docs/current/sql-select.html#SQL-DISTINCT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uosc.primo.exlibrisgroup.com/discovery/fulldisplay?docid=cdi_askewsholts_vlebooks_9780134858364&amp;context=PC&amp;vid=01USC_INST:01USC&amp;lang=en&amp;search_scope=MyInst_and_CI&amp;adaptor=Primo%20Central&amp;tab=Everything&amp;query=any,contains,sql%20for%20mere%20mortals&amp;sortby=rank&amp;facet=rtype,include,books&amp;mode=Basic" TargetMode="External"/><Relationship Id="rId4" Type="http://schemas.openxmlformats.org/officeDocument/2006/relationships/hyperlink" Target="https://uosc.primo.exlibrisgroup.com/discovery/fulldisplay?docid=cdi_askewsholts_vlebooks_9780134858364&amp;context=PC&amp;vid=01USC_INST:01USC&amp;lang=en&amp;search_scope=MyInst_and_CI&amp;adaptor=Primo%20Central&amp;tab=Everything&amp;query=any,contains,sql%20for%20mere%20mortals&amp;sortby=rank&amp;facet=rtype,include,books&amp;mode=Basic" TargetMode="External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postgresql.org/docs/13/function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798000" y="1351750"/>
            <a:ext cx="7548000" cy="15843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5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DSO 552 Fall 2021</a:t>
            </a:r>
            <a:endParaRPr b="1" sz="45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Class 4 SQL - Joining Tables</a:t>
            </a:r>
            <a:endParaRPr sz="4500">
              <a:highlight>
                <a:srgbClr val="FFFFFF"/>
              </a:highlight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259150" y="3159900"/>
            <a:ext cx="4625700" cy="727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By Arsames Qajar</a:t>
            </a:r>
            <a:b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qajar@usc.edu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Other Operators &amp; Expressions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Calibri"/>
                <a:ea typeface="Calibri"/>
                <a:cs typeface="Calibri"/>
                <a:sym typeface="Calibri"/>
              </a:rPr>
              <a:t>Common Math and Date operators </a:t>
            </a:r>
            <a:endParaRPr i="1"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0" l="0" r="0" t="5105"/>
          <a:stretch/>
        </p:blipFill>
        <p:spPr>
          <a:xfrm>
            <a:off x="473850" y="1560500"/>
            <a:ext cx="3276774" cy="35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 rotWithShape="1">
          <a:blip r:embed="rId4">
            <a:alphaModFix/>
          </a:blip>
          <a:srcRect b="0" l="0" r="0" t="6023"/>
          <a:stretch/>
        </p:blipFill>
        <p:spPr>
          <a:xfrm>
            <a:off x="5017950" y="1603688"/>
            <a:ext cx="3766949" cy="342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550050" y="1137291"/>
            <a:ext cx="281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See more Math operators </a:t>
            </a:r>
            <a:r>
              <a:rPr b="1" lang="en" sz="900" u="sng">
                <a:solidFill>
                  <a:schemeClr val="hlink"/>
                </a:solidFill>
                <a:hlinkClick r:id="rId5"/>
              </a:rPr>
              <a:t>here</a:t>
            </a:r>
            <a:endParaRPr b="1" sz="900"/>
          </a:p>
        </p:txBody>
      </p:sp>
      <p:sp>
        <p:nvSpPr>
          <p:cNvPr id="136" name="Google Shape;136;p22"/>
          <p:cNvSpPr txBox="1"/>
          <p:nvPr/>
        </p:nvSpPr>
        <p:spPr>
          <a:xfrm>
            <a:off x="5038775" y="1166541"/>
            <a:ext cx="281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See Date operators </a:t>
            </a:r>
            <a:r>
              <a:rPr b="1" lang="en" sz="900" u="sng">
                <a:solidFill>
                  <a:schemeClr val="hlink"/>
                </a:solidFill>
                <a:hlinkClick r:id="rId6"/>
              </a:rPr>
              <a:t>here</a:t>
            </a:r>
            <a:endParaRPr b="1"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Pattern Matching</a:t>
            </a:r>
            <a:endParaRPr b="1" i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3"/>
          <p:cNvSpPr txBox="1"/>
          <p:nvPr>
            <p:ph idx="1" type="subTitle"/>
          </p:nvPr>
        </p:nvSpPr>
        <p:spPr>
          <a:xfrm>
            <a:off x="311700" y="1175050"/>
            <a:ext cx="8520600" cy="38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LIKE</a:t>
            </a:r>
            <a:r>
              <a:rPr lang="en" sz="1400"/>
              <a:t> keyword to match a pattern</a:t>
            </a:r>
            <a:br>
              <a:rPr lang="en" sz="1400"/>
            </a:br>
            <a:br>
              <a:rPr lang="en" sz="1400"/>
            </a:br>
            <a:r>
              <a:rPr lang="en" sz="1291"/>
              <a:t>Syntax</a:t>
            </a:r>
            <a:r>
              <a:rPr lang="en" sz="1400"/>
              <a:t>: 	</a:t>
            </a:r>
            <a:r>
              <a:rPr lang="en" sz="1758"/>
              <a:t>WHERE value LIKE ‘</a:t>
            </a:r>
            <a:r>
              <a:rPr i="1" lang="en" sz="1758"/>
              <a:t>pattern’</a:t>
            </a:r>
            <a:endParaRPr i="1" sz="983"/>
          </a:p>
          <a:p>
            <a:pPr indent="-29321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100"/>
              <a:t>Percent sign ( %) matches any sequence of zero or more characters </a:t>
            </a:r>
            <a:endParaRPr sz="1100"/>
          </a:p>
          <a:p>
            <a:pPr indent="-29321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100"/>
              <a:t>‘%a’ matches any string, regardless of length, that ends with `</a:t>
            </a:r>
            <a:r>
              <a:rPr b="1" lang="en" sz="1100"/>
              <a:t>a`</a:t>
            </a:r>
            <a:endParaRPr b="1" sz="1100"/>
          </a:p>
          <a:p>
            <a:pPr indent="-29321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100"/>
              <a:t>‘</a:t>
            </a:r>
            <a:r>
              <a:rPr lang="en" sz="1100"/>
              <a:t>a%’ matches any string, regardless of length, that starts with `</a:t>
            </a:r>
            <a:r>
              <a:rPr b="1" lang="en" sz="1100"/>
              <a:t>a`</a:t>
            </a:r>
            <a:endParaRPr sz="1100"/>
          </a:p>
          <a:p>
            <a:pPr indent="-29321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100"/>
              <a:t>Underscore sign ( _)  matches any single character.</a:t>
            </a:r>
            <a:endParaRPr sz="1100"/>
          </a:p>
          <a:p>
            <a:pPr indent="-29321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100"/>
              <a:t>‘_a_’ matches any three character string where </a:t>
            </a:r>
            <a:r>
              <a:rPr b="1" lang="en" sz="1100"/>
              <a:t>‘a’</a:t>
            </a:r>
            <a:r>
              <a:rPr lang="en" sz="1100"/>
              <a:t> is the second character</a:t>
            </a:r>
            <a:endParaRPr sz="1100"/>
          </a:p>
          <a:p>
            <a:pPr indent="-29321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100"/>
              <a:t>Matches are </a:t>
            </a:r>
            <a:r>
              <a:rPr b="1" i="1" lang="en" sz="1100"/>
              <a:t>case-sensitive</a:t>
            </a:r>
            <a:endParaRPr b="1" i="1"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/>
            </a:br>
            <a:r>
              <a:rPr i="1" lang="en" sz="1291"/>
              <a:t>Example</a:t>
            </a:r>
            <a:endParaRPr sz="1291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41"/>
              <a:t>SELECT</a:t>
            </a:r>
            <a:endParaRPr sz="1341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41"/>
              <a:t>	'foo' LIKE 'f%', is </a:t>
            </a:r>
            <a:r>
              <a:rPr b="1" lang="en" sz="1341"/>
              <a:t>true </a:t>
            </a:r>
            <a:r>
              <a:rPr lang="en" sz="1341"/>
              <a:t>because </a:t>
            </a:r>
            <a:endParaRPr sz="1341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41"/>
              <a:t>	'foo' LIKE '_o_', is </a:t>
            </a:r>
            <a:r>
              <a:rPr b="1" lang="en" sz="1341"/>
              <a:t>true</a:t>
            </a:r>
            <a:endParaRPr b="1" sz="1341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41"/>
              <a:t>	'bar' LIKE 'b_'; is </a:t>
            </a:r>
            <a:r>
              <a:rPr b="1" lang="en" sz="1341"/>
              <a:t>false </a:t>
            </a:r>
            <a:r>
              <a:rPr lang="en" sz="1341"/>
              <a:t>because </a:t>
            </a:r>
            <a:r>
              <a:rPr i="1" lang="en" sz="1341"/>
              <a:t>bar</a:t>
            </a:r>
            <a:r>
              <a:rPr lang="en" sz="1341"/>
              <a:t> has 3 letter and the pattern is only 2 letters</a:t>
            </a:r>
            <a:endParaRPr sz="134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Pattern Matching</a:t>
            </a:r>
            <a:endParaRPr b="1" sz="155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i="1" lang="en" sz="1100">
                <a:latin typeface="Calibri"/>
                <a:ea typeface="Calibri"/>
                <a:cs typeface="Calibri"/>
                <a:sym typeface="Calibri"/>
              </a:rPr>
              <a:t>For more info see </a:t>
            </a:r>
            <a:r>
              <a:rPr i="1" lang="en" sz="11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Ch. 6 here</a:t>
            </a:r>
            <a:endParaRPr i="1" sz="1327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277" y="1620316"/>
            <a:ext cx="3859099" cy="27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6243" y="1607025"/>
            <a:ext cx="4116056" cy="28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ctrTitle"/>
          </p:nvPr>
        </p:nvSpPr>
        <p:spPr>
          <a:xfrm>
            <a:off x="311700" y="343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WHERE clause 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Calibri"/>
                <a:ea typeface="Calibri"/>
                <a:cs typeface="Calibri"/>
                <a:sym typeface="Calibri"/>
              </a:rPr>
              <a:t>Sample problems using Northwind database</a:t>
            </a:r>
            <a:endParaRPr i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5"/>
          <p:cNvSpPr txBox="1"/>
          <p:nvPr>
            <p:ph idx="1" type="subTitle"/>
          </p:nvPr>
        </p:nvSpPr>
        <p:spPr>
          <a:xfrm>
            <a:off x="311700" y="876050"/>
            <a:ext cx="3840000" cy="41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91"/>
              <a:t>** Use the northwind database **</a:t>
            </a:r>
            <a:endParaRPr i="1" sz="99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9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91"/>
              <a:t>select</a:t>
            </a:r>
            <a:r>
              <a:rPr lang="en" sz="1091"/>
              <a:t> </a:t>
            </a:r>
            <a:endParaRPr sz="1091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1"/>
              <a:t>contact_name, contact_title, company_name, </a:t>
            </a:r>
            <a:endParaRPr sz="1091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1">
                <a:solidFill>
                  <a:srgbClr val="0000FF"/>
                </a:solidFill>
              </a:rPr>
              <a:t>LENGTH</a:t>
            </a:r>
            <a:r>
              <a:rPr lang="en" sz="1091"/>
              <a:t>(company_name) cname_length, </a:t>
            </a:r>
            <a:endParaRPr sz="1091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1"/>
              <a:t>country</a:t>
            </a:r>
            <a:endParaRPr sz="109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91"/>
              <a:t>from</a:t>
            </a:r>
            <a:r>
              <a:rPr lang="en" sz="1091"/>
              <a:t> </a:t>
            </a:r>
            <a:endParaRPr sz="1091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1"/>
              <a:t>suppliers</a:t>
            </a:r>
            <a:endParaRPr sz="109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91"/>
              <a:t>where</a:t>
            </a:r>
            <a:r>
              <a:rPr lang="en" sz="1091"/>
              <a:t> </a:t>
            </a:r>
            <a:endParaRPr sz="109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1"/>
              <a:t>	</a:t>
            </a:r>
            <a:r>
              <a:rPr lang="en" sz="1091"/>
              <a:t>contact_title </a:t>
            </a:r>
            <a:r>
              <a:rPr lang="en" sz="1000">
                <a:solidFill>
                  <a:srgbClr val="990000"/>
                </a:solidFill>
              </a:rPr>
              <a:t>NOT</a:t>
            </a:r>
            <a:r>
              <a:rPr lang="en" sz="1091"/>
              <a:t> </a:t>
            </a:r>
            <a:r>
              <a:rPr lang="en" sz="1091">
                <a:solidFill>
                  <a:srgbClr val="990000"/>
                </a:solidFill>
              </a:rPr>
              <a:t>LIKE</a:t>
            </a:r>
            <a:r>
              <a:rPr lang="en" sz="1091"/>
              <a:t> '%Manager%' </a:t>
            </a:r>
            <a:r>
              <a:rPr b="1" lang="en" sz="1091"/>
              <a:t>OR</a:t>
            </a:r>
            <a:endParaRPr b="1" sz="109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1"/>
              <a:t>	country IN ('Canada', 'Denmark') </a:t>
            </a:r>
            <a:r>
              <a:rPr b="1" lang="en" sz="1091">
                <a:solidFill>
                  <a:srgbClr val="38761D"/>
                </a:solidFill>
              </a:rPr>
              <a:t>AND</a:t>
            </a:r>
            <a:endParaRPr b="1" sz="1091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1"/>
              <a:t>	</a:t>
            </a:r>
            <a:r>
              <a:rPr lang="en" sz="1091">
                <a:solidFill>
                  <a:srgbClr val="0000FF"/>
                </a:solidFill>
              </a:rPr>
              <a:t>LENGTH</a:t>
            </a:r>
            <a:r>
              <a:rPr lang="en" sz="1091"/>
              <a:t>(company_name) BETWEEN 9 AND 18  </a:t>
            </a:r>
            <a:endParaRPr sz="109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91"/>
              <a:t>order by</a:t>
            </a:r>
            <a:r>
              <a:rPr lang="en" sz="1091"/>
              <a:t> </a:t>
            </a:r>
            <a:endParaRPr sz="1091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1"/>
              <a:t>cname_length </a:t>
            </a:r>
            <a:r>
              <a:rPr b="1" i="1" lang="en" sz="1091"/>
              <a:t>desc</a:t>
            </a:r>
            <a:r>
              <a:rPr lang="en" sz="1091"/>
              <a:t>, </a:t>
            </a:r>
            <a:endParaRPr sz="1091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1"/>
              <a:t>contact_name, </a:t>
            </a:r>
            <a:endParaRPr sz="1091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91"/>
              <a:t>country</a:t>
            </a:r>
            <a:endParaRPr sz="109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91"/>
              <a:t>limit</a:t>
            </a:r>
            <a:r>
              <a:rPr lang="en" sz="1091"/>
              <a:t> 2;</a:t>
            </a:r>
            <a:endParaRPr sz="109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6" name="Google Shape;156;p25"/>
          <p:cNvSpPr txBox="1"/>
          <p:nvPr/>
        </p:nvSpPr>
        <p:spPr>
          <a:xfrm>
            <a:off x="3470425" y="1838750"/>
            <a:ext cx="45624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0000"/>
                </a:solidFill>
              </a:rPr>
              <a:t>NOT LIKE </a:t>
            </a:r>
            <a:r>
              <a:rPr lang="en" sz="900">
                <a:solidFill>
                  <a:schemeClr val="dk2"/>
                </a:solidFill>
              </a:rPr>
              <a:t>find </a:t>
            </a:r>
            <a:r>
              <a:rPr lang="en" sz="900">
                <a:solidFill>
                  <a:srgbClr val="990000"/>
                </a:solidFill>
              </a:rPr>
              <a:t>‘Manager’</a:t>
            </a:r>
            <a:r>
              <a:rPr lang="en" sz="900">
                <a:solidFill>
                  <a:schemeClr val="dk2"/>
                </a:solidFill>
              </a:rPr>
              <a:t> anywhere in contact_title field. NOT can also be placed before the column/attribute contact_title and yield the same results </a:t>
            </a:r>
            <a:endParaRPr sz="900">
              <a:solidFill>
                <a:schemeClr val="dk2"/>
              </a:solidFill>
            </a:endParaRPr>
          </a:p>
        </p:txBody>
      </p:sp>
      <p:cxnSp>
        <p:nvCxnSpPr>
          <p:cNvPr id="157" name="Google Shape;157;p25"/>
          <p:cNvCxnSpPr>
            <a:stCxn id="156" idx="1"/>
          </p:cNvCxnSpPr>
          <p:nvPr/>
        </p:nvCxnSpPr>
        <p:spPr>
          <a:xfrm flipH="1">
            <a:off x="2862625" y="2069600"/>
            <a:ext cx="607800" cy="26850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25"/>
          <p:cNvSpPr txBox="1"/>
          <p:nvPr/>
        </p:nvSpPr>
        <p:spPr>
          <a:xfrm>
            <a:off x="2052250" y="3507875"/>
            <a:ext cx="1827000" cy="87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</a:rPr>
              <a:t>LENGTH()</a:t>
            </a:r>
            <a:r>
              <a:rPr lang="en" sz="900">
                <a:solidFill>
                  <a:srgbClr val="0000FF"/>
                </a:solidFill>
              </a:rPr>
              <a:t> </a:t>
            </a:r>
            <a:r>
              <a:rPr lang="en" sz="900">
                <a:solidFill>
                  <a:schemeClr val="dk2"/>
                </a:solidFill>
              </a:rPr>
              <a:t>of any company_name string is between 9 and 18. Note alias </a:t>
            </a:r>
            <a:r>
              <a:rPr b="1" lang="en" sz="900">
                <a:solidFill>
                  <a:schemeClr val="dk2"/>
                </a:solidFill>
              </a:rPr>
              <a:t>can not </a:t>
            </a:r>
            <a:r>
              <a:rPr lang="en" sz="900">
                <a:solidFill>
                  <a:schemeClr val="dk2"/>
                </a:solidFill>
              </a:rPr>
              <a:t>be used in where clause</a:t>
            </a:r>
            <a:endParaRPr sz="900">
              <a:solidFill>
                <a:schemeClr val="dk2"/>
              </a:solidFill>
            </a:endParaRPr>
          </a:p>
        </p:txBody>
      </p:sp>
      <p:cxnSp>
        <p:nvCxnSpPr>
          <p:cNvPr id="159" name="Google Shape;159;p25"/>
          <p:cNvCxnSpPr>
            <a:stCxn id="158" idx="0"/>
          </p:cNvCxnSpPr>
          <p:nvPr/>
        </p:nvCxnSpPr>
        <p:spPr>
          <a:xfrm rot="10800000">
            <a:off x="2729650" y="3029075"/>
            <a:ext cx="236100" cy="478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25"/>
          <p:cNvSpPr/>
          <p:nvPr/>
        </p:nvSpPr>
        <p:spPr>
          <a:xfrm>
            <a:off x="3955450" y="2571750"/>
            <a:ext cx="614700" cy="359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5"/>
          <p:cNvSpPr txBox="1"/>
          <p:nvPr/>
        </p:nvSpPr>
        <p:spPr>
          <a:xfrm>
            <a:off x="4646225" y="2586425"/>
            <a:ext cx="2735100" cy="182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8761D"/>
                </a:solidFill>
              </a:rPr>
              <a:t>AND</a:t>
            </a:r>
            <a:r>
              <a:rPr b="1" lang="en" sz="900">
                <a:solidFill>
                  <a:schemeClr val="dk2"/>
                </a:solidFill>
              </a:rPr>
              <a:t> </a:t>
            </a:r>
            <a:r>
              <a:rPr lang="en" sz="900">
                <a:solidFill>
                  <a:schemeClr val="dk2"/>
                </a:solidFill>
              </a:rPr>
              <a:t>clause takes precedence over the </a:t>
            </a:r>
            <a:r>
              <a:rPr b="1" lang="en" sz="900">
                <a:solidFill>
                  <a:schemeClr val="dk2"/>
                </a:solidFill>
              </a:rPr>
              <a:t>OR</a:t>
            </a:r>
            <a:r>
              <a:rPr lang="en" sz="900">
                <a:solidFill>
                  <a:schemeClr val="dk2"/>
                </a:solidFill>
              </a:rPr>
              <a:t>. Can also be re-written as: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91">
                <a:solidFill>
                  <a:schemeClr val="dk2"/>
                </a:solidFill>
              </a:rPr>
              <a:t>contact_title </a:t>
            </a:r>
            <a:r>
              <a:rPr lang="en" sz="900">
                <a:solidFill>
                  <a:schemeClr val="dk2"/>
                </a:solidFill>
              </a:rPr>
              <a:t>NOT</a:t>
            </a:r>
            <a:r>
              <a:rPr lang="en" sz="991">
                <a:solidFill>
                  <a:schemeClr val="dk2"/>
                </a:solidFill>
              </a:rPr>
              <a:t> LIKE '%Manager%' </a:t>
            </a:r>
            <a:br>
              <a:rPr lang="en" sz="991">
                <a:solidFill>
                  <a:schemeClr val="dk2"/>
                </a:solidFill>
              </a:rPr>
            </a:br>
            <a:br>
              <a:rPr lang="en" sz="991">
                <a:solidFill>
                  <a:schemeClr val="dk2"/>
                </a:solidFill>
              </a:rPr>
            </a:br>
            <a:r>
              <a:rPr b="1" lang="en" sz="991">
                <a:solidFill>
                  <a:schemeClr val="dk2"/>
                </a:solidFill>
              </a:rPr>
              <a:t>OR</a:t>
            </a:r>
            <a:br>
              <a:rPr b="1" lang="en" sz="991">
                <a:solidFill>
                  <a:schemeClr val="dk2"/>
                </a:solidFill>
              </a:rPr>
            </a:br>
            <a:endParaRPr b="1" sz="991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91">
                <a:solidFill>
                  <a:schemeClr val="dk2"/>
                </a:solidFill>
              </a:rPr>
              <a:t>(country IN ('Canada', 'Denmark') </a:t>
            </a:r>
            <a:r>
              <a:rPr b="1" lang="en" sz="991">
                <a:solidFill>
                  <a:schemeClr val="dk2"/>
                </a:solidFill>
              </a:rPr>
              <a:t>AND</a:t>
            </a:r>
            <a:endParaRPr b="1" sz="991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91">
                <a:solidFill>
                  <a:schemeClr val="dk2"/>
                </a:solidFill>
              </a:rPr>
              <a:t>LENGTH(company_name) BETWEEN 9 AND 18</a:t>
            </a:r>
            <a:r>
              <a:rPr lang="en" sz="991">
                <a:solidFill>
                  <a:srgbClr val="38761D"/>
                </a:solidFill>
              </a:rPr>
              <a:t>)</a:t>
            </a:r>
            <a:endParaRPr sz="9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ctrTitle"/>
          </p:nvPr>
        </p:nvSpPr>
        <p:spPr>
          <a:xfrm>
            <a:off x="798000" y="1351750"/>
            <a:ext cx="7548000" cy="1474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45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Aggregate Expressions &amp; Group By</a:t>
            </a:r>
            <a:br>
              <a:rPr b="1" lang="en" sz="45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br>
              <a:rPr b="1" lang="en" sz="175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" sz="175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MIN, MAX, SUM, COUNT, etc with GROUP BY for itemized/grouped data</a:t>
            </a:r>
            <a:endParaRPr b="1" sz="45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Aggregate Functions with Group By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Calibri"/>
                <a:ea typeface="Calibri"/>
                <a:cs typeface="Calibri"/>
                <a:sym typeface="Calibri"/>
              </a:rPr>
              <a:t>Grouping and summarizing data &amp; other functions </a:t>
            </a:r>
            <a:r>
              <a:rPr i="1"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here</a:t>
            </a:r>
            <a:endParaRPr i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7"/>
          <p:cNvSpPr txBox="1"/>
          <p:nvPr>
            <p:ph idx="1" type="subTitle"/>
          </p:nvPr>
        </p:nvSpPr>
        <p:spPr>
          <a:xfrm>
            <a:off x="311700" y="1108600"/>
            <a:ext cx="8520600" cy="38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-2863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Most common aggregate expressions for summarizing data: </a:t>
            </a:r>
            <a:r>
              <a:rPr b="1" lang="en" sz="1300"/>
              <a:t>COUNT</a:t>
            </a:r>
            <a:r>
              <a:rPr lang="en" sz="1300"/>
              <a:t>(), </a:t>
            </a:r>
            <a:r>
              <a:rPr b="1" lang="en" sz="1300"/>
              <a:t>MAX</a:t>
            </a:r>
            <a:r>
              <a:rPr lang="en" sz="1300"/>
              <a:t>(), </a:t>
            </a:r>
            <a:r>
              <a:rPr b="1" lang="en" sz="1300"/>
              <a:t>MIN</a:t>
            </a:r>
            <a:r>
              <a:rPr lang="en" sz="1300"/>
              <a:t>(), </a:t>
            </a:r>
            <a:r>
              <a:rPr b="1" lang="en" sz="1300"/>
              <a:t>AVG</a:t>
            </a:r>
            <a:r>
              <a:rPr lang="en" sz="1300"/>
              <a:t>(), </a:t>
            </a:r>
            <a:r>
              <a:rPr b="1" lang="en" sz="1300"/>
              <a:t>SUM</a:t>
            </a:r>
            <a:r>
              <a:rPr lang="en" sz="1300"/>
              <a:t>()</a:t>
            </a:r>
            <a:endParaRPr sz="1300"/>
          </a:p>
          <a:p>
            <a:pPr indent="-2863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Can execute such functions on a table with respect to a filter e.g. </a:t>
            </a:r>
            <a:endParaRPr sz="1300"/>
          </a:p>
          <a:p>
            <a:pPr indent="-28638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300"/>
              <a:t>SELECT count(*) FROM table → returns the number of rows in the table</a:t>
            </a:r>
            <a:endParaRPr sz="1300"/>
          </a:p>
          <a:p>
            <a:pPr indent="-28638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300"/>
              <a:t>SELECT max(expression) FROM table → returns the maximum value in a set, string or numeric</a:t>
            </a:r>
            <a:endParaRPr sz="1300"/>
          </a:p>
          <a:p>
            <a:pPr indent="-2863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1300"/>
              <a:t>GROUP BY </a:t>
            </a:r>
            <a:r>
              <a:rPr lang="en" sz="1300"/>
              <a:t>keyword is used to separate the data returned from a SELECT statement into any number of groups given the column(s) provided to it</a:t>
            </a:r>
            <a:endParaRPr sz="1300"/>
          </a:p>
          <a:p>
            <a:pPr indent="-2863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Can be accompanied by a </a:t>
            </a:r>
            <a:r>
              <a:rPr b="1" lang="en" sz="1300"/>
              <a:t>HAVING </a:t>
            </a:r>
            <a:r>
              <a:rPr lang="en" sz="1300"/>
              <a:t>clause → essentially a </a:t>
            </a:r>
            <a:r>
              <a:rPr b="1" lang="en" sz="1300"/>
              <a:t>WHERE</a:t>
            </a:r>
            <a:r>
              <a:rPr lang="en" sz="1300"/>
              <a:t> statements performed on the group(s) </a:t>
            </a:r>
            <a:br>
              <a:rPr lang="en" sz="1300"/>
            </a:br>
            <a:r>
              <a:rPr lang="en" sz="1300"/>
              <a:t>e.g. </a:t>
            </a:r>
            <a:r>
              <a:rPr b="1" lang="en" sz="1300"/>
              <a:t>HAVING</a:t>
            </a:r>
            <a:r>
              <a:rPr lang="en" sz="1300"/>
              <a:t> count(*) &gt; value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1" lang="en" sz="1300"/>
            </a:br>
            <a:r>
              <a:rPr i="1" lang="en" sz="1300"/>
              <a:t>Group By Syntax</a:t>
            </a:r>
            <a:r>
              <a:rPr lang="en" sz="1300"/>
              <a:t>:</a:t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SELECT</a:t>
            </a:r>
            <a:r>
              <a:rPr lang="en" sz="1300"/>
              <a:t> </a:t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column_1, </a:t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column_2,</a:t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...,</a:t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</a:t>
            </a:r>
            <a:r>
              <a:rPr lang="en" sz="1300">
                <a:solidFill>
                  <a:srgbClr val="CC0000"/>
                </a:solidFill>
              </a:rPr>
              <a:t>aggregate_function</a:t>
            </a:r>
            <a:r>
              <a:rPr lang="en" sz="1300"/>
              <a:t>(column_3)</a:t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FROM</a:t>
            </a:r>
            <a:r>
              <a:rPr lang="en" sz="1300"/>
              <a:t>  table_name</a:t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8761D"/>
                </a:solidFill>
              </a:rPr>
              <a:t>GROUP BY</a:t>
            </a:r>
            <a:r>
              <a:rPr lang="en" sz="1300">
                <a:solidFill>
                  <a:srgbClr val="38761D"/>
                </a:solidFill>
              </a:rPr>
              <a:t> </a:t>
            </a:r>
            <a:endParaRPr sz="1300">
              <a:solidFill>
                <a:srgbClr val="38761D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column_1,</a:t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column_2, …;</a:t>
            </a:r>
            <a:endParaRPr sz="1300"/>
          </a:p>
        </p:txBody>
      </p:sp>
      <p:sp>
        <p:nvSpPr>
          <p:cNvPr id="173" name="Google Shape;173;p27"/>
          <p:cNvSpPr txBox="1"/>
          <p:nvPr/>
        </p:nvSpPr>
        <p:spPr>
          <a:xfrm>
            <a:off x="2015495" y="4441373"/>
            <a:ext cx="390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761D"/>
                </a:solidFill>
              </a:rPr>
              <a:t>GROUP BY</a:t>
            </a:r>
            <a:r>
              <a:rPr lang="en" sz="1100"/>
              <a:t> </a:t>
            </a:r>
            <a:r>
              <a:rPr lang="en" sz="1100">
                <a:solidFill>
                  <a:schemeClr val="dk2"/>
                </a:solidFill>
              </a:rPr>
              <a:t>must contain the non-aggregated columns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74" name="Google Shape;174;p27"/>
          <p:cNvSpPr/>
          <p:nvPr/>
        </p:nvSpPr>
        <p:spPr>
          <a:xfrm>
            <a:off x="1908725" y="4412125"/>
            <a:ext cx="139500" cy="439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7"/>
          <p:cNvSpPr txBox="1"/>
          <p:nvPr/>
        </p:nvSpPr>
        <p:spPr>
          <a:xfrm>
            <a:off x="3211222" y="3742712"/>
            <a:ext cx="390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</a:rPr>
              <a:t>A</a:t>
            </a:r>
            <a:r>
              <a:rPr lang="en" sz="1100">
                <a:solidFill>
                  <a:srgbClr val="CC0000"/>
                </a:solidFill>
              </a:rPr>
              <a:t>ggregate function</a:t>
            </a:r>
            <a:r>
              <a:rPr lang="en" sz="1100"/>
              <a:t> </a:t>
            </a:r>
            <a:r>
              <a:rPr lang="en" sz="1100">
                <a:solidFill>
                  <a:schemeClr val="dk2"/>
                </a:solidFill>
              </a:rPr>
              <a:t>such as count() gets computed given the un-aggregated columns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1908725" y="3206800"/>
            <a:ext cx="438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These columns become the GROUP BY group selection criteria  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1732450" y="3157175"/>
            <a:ext cx="139500" cy="439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27"/>
          <p:cNvCxnSpPr/>
          <p:nvPr/>
        </p:nvCxnSpPr>
        <p:spPr>
          <a:xfrm rot="10800000">
            <a:off x="2747122" y="3946112"/>
            <a:ext cx="464100" cy="5820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Aggregate Functions with Group By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Calibri"/>
                <a:ea typeface="Calibri"/>
                <a:cs typeface="Calibri"/>
                <a:sym typeface="Calibri"/>
              </a:rPr>
              <a:t>Grouping and summarizing data &amp; other functions </a:t>
            </a:r>
            <a:r>
              <a:rPr i="1"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here</a:t>
            </a:r>
            <a:endParaRPr i="1"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1388" y="1105151"/>
            <a:ext cx="6441223" cy="385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Group By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i="1" lang="en" sz="1100">
                <a:latin typeface="Calibri"/>
                <a:ea typeface="Calibri"/>
                <a:cs typeface="Calibri"/>
                <a:sym typeface="Calibri"/>
              </a:rPr>
              <a:t>Group By example</a:t>
            </a:r>
            <a:endParaRPr i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9"/>
          <p:cNvSpPr txBox="1"/>
          <p:nvPr>
            <p:ph idx="1" type="subTitle"/>
          </p:nvPr>
        </p:nvSpPr>
        <p:spPr>
          <a:xfrm>
            <a:off x="417150" y="1068700"/>
            <a:ext cx="8313000" cy="388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91"/>
              <a:t>Question</a:t>
            </a:r>
            <a:r>
              <a:rPr lang="en" sz="1391"/>
              <a:t>:</a:t>
            </a:r>
            <a:br>
              <a:rPr lang="en" sz="1391"/>
            </a:br>
            <a:endParaRPr sz="1391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91"/>
              <a:t>From the orders table, find the count of orders as number_of_orders and the maximum freight as m_freight grouped by employee_id. Rows are filtered out of the results if the maximum freight of a group is less than 800 or the shipped_date of an order IS NULL. Sort by the maximum freight size descending.</a:t>
            </a:r>
            <a:endParaRPr sz="1391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1"/>
          </a:p>
          <a:p>
            <a:pPr indent="-31698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92"/>
              <a:buChar char="-"/>
            </a:pPr>
            <a:r>
              <a:rPr lang="en" sz="1391"/>
              <a:t>What are the aggregate functions being used?</a:t>
            </a:r>
            <a:endParaRPr sz="1391"/>
          </a:p>
          <a:p>
            <a:pPr indent="-31698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92"/>
              <a:buChar char="-"/>
            </a:pPr>
            <a:r>
              <a:rPr lang="en" sz="1391"/>
              <a:t>Does this query require a HAVING and WHERE clause or just one of them ?</a:t>
            </a:r>
            <a:endParaRPr sz="139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Group By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Calibri"/>
                <a:ea typeface="Calibri"/>
                <a:cs typeface="Calibri"/>
                <a:sym typeface="Calibri"/>
              </a:rPr>
              <a:t>Group By example</a:t>
            </a:r>
            <a:endParaRPr i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0"/>
          <p:cNvSpPr txBox="1"/>
          <p:nvPr>
            <p:ph idx="1" type="subTitle"/>
          </p:nvPr>
        </p:nvSpPr>
        <p:spPr>
          <a:xfrm>
            <a:off x="5647025" y="1068700"/>
            <a:ext cx="3185400" cy="38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SELECT  employee_id, </a:t>
            </a:r>
            <a:endParaRPr sz="1400"/>
          </a:p>
          <a:p>
            <a:pPr indent="45720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COUNT(*) number_of_orders, </a:t>
            </a:r>
            <a:endParaRPr sz="1400"/>
          </a:p>
          <a:p>
            <a:pPr indent="45720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MAX(freight) </a:t>
            </a:r>
            <a:r>
              <a:rPr lang="en" sz="1400"/>
              <a:t>m_freight</a:t>
            </a:r>
            <a:endParaRPr sz="14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FROM </a:t>
            </a:r>
            <a:r>
              <a:rPr b="1" lang="en" sz="1400"/>
              <a:t>orders</a:t>
            </a:r>
            <a:endParaRPr b="1" sz="14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8761D"/>
                </a:solidFill>
              </a:rPr>
              <a:t>WHERE</a:t>
            </a:r>
            <a:r>
              <a:rPr lang="en" sz="1400">
                <a:solidFill>
                  <a:srgbClr val="38761D"/>
                </a:solidFill>
              </a:rPr>
              <a:t> </a:t>
            </a:r>
            <a:endParaRPr sz="1400">
              <a:solidFill>
                <a:srgbClr val="38761D"/>
              </a:solidFill>
            </a:endParaRPr>
          </a:p>
          <a:p>
            <a:pPr indent="45720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8761D"/>
                </a:solidFill>
              </a:rPr>
              <a:t>shipped_date IS NOT NULL</a:t>
            </a:r>
            <a:r>
              <a:rPr lang="en" sz="1400"/>
              <a:t>  </a:t>
            </a:r>
            <a:endParaRPr sz="14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GROUP BY  1</a:t>
            </a:r>
            <a:endParaRPr sz="14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</a:rPr>
              <a:t>HAVING</a:t>
            </a:r>
            <a:r>
              <a:rPr lang="en" sz="1400">
                <a:solidFill>
                  <a:schemeClr val="accent5"/>
                </a:solidFill>
              </a:rPr>
              <a:t> </a:t>
            </a:r>
            <a:endParaRPr sz="14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</a:rPr>
              <a:t>MAX(freight) &gt;= 800</a:t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ORDER BY </a:t>
            </a:r>
            <a:endParaRPr sz="140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3 desc</a:t>
            </a:r>
            <a:endParaRPr i="1" sz="1091"/>
          </a:p>
        </p:txBody>
      </p:sp>
      <p:sp>
        <p:nvSpPr>
          <p:cNvPr id="197" name="Google Shape;197;p30"/>
          <p:cNvSpPr txBox="1"/>
          <p:nvPr>
            <p:ph idx="1" type="subTitle"/>
          </p:nvPr>
        </p:nvSpPr>
        <p:spPr>
          <a:xfrm>
            <a:off x="264750" y="1068700"/>
            <a:ext cx="5295900" cy="3885300"/>
          </a:xfrm>
          <a:prstGeom prst="rect">
            <a:avLst/>
          </a:prstGeom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91"/>
              <a:t>Question</a:t>
            </a:r>
            <a:r>
              <a:rPr lang="en" sz="1391"/>
              <a:t>:</a:t>
            </a:r>
            <a:br>
              <a:rPr lang="en" sz="1391"/>
            </a:br>
            <a:endParaRPr sz="1391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91"/>
              <a:t>From the </a:t>
            </a:r>
            <a:r>
              <a:rPr b="1" lang="en" sz="1391"/>
              <a:t>orders table</a:t>
            </a:r>
            <a:r>
              <a:rPr lang="en" sz="1391"/>
              <a:t>, find the count of orders as number_of_orders and the maximum freight as m_freight grouped by employee_id. Rows are filtered out of the results if the </a:t>
            </a:r>
            <a:r>
              <a:rPr lang="en" sz="1391">
                <a:solidFill>
                  <a:schemeClr val="accent5"/>
                </a:solidFill>
              </a:rPr>
              <a:t>maximum freight of a group is less than 800</a:t>
            </a:r>
            <a:r>
              <a:rPr lang="en" sz="1391"/>
              <a:t> or </a:t>
            </a:r>
            <a:r>
              <a:rPr lang="en" sz="1391">
                <a:solidFill>
                  <a:srgbClr val="38761D"/>
                </a:solidFill>
              </a:rPr>
              <a:t>the shipped_date of an order IS NULL</a:t>
            </a:r>
            <a:r>
              <a:rPr lang="en" sz="1391"/>
              <a:t>. Sort by the maximum freight size descending.</a:t>
            </a:r>
            <a:endParaRPr sz="139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Group By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Calibri"/>
                <a:ea typeface="Calibri"/>
                <a:cs typeface="Calibri"/>
                <a:sym typeface="Calibri"/>
              </a:rPr>
              <a:t>Ex</a:t>
            </a:r>
            <a:r>
              <a:rPr i="1" lang="en" sz="1100">
                <a:latin typeface="Calibri"/>
                <a:ea typeface="Calibri"/>
                <a:cs typeface="Calibri"/>
                <a:sym typeface="Calibri"/>
              </a:rPr>
              <a:t>amples &amp; more </a:t>
            </a:r>
            <a:r>
              <a:rPr i="1"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here</a:t>
            </a:r>
            <a:endParaRPr i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1"/>
          <p:cNvSpPr txBox="1"/>
          <p:nvPr>
            <p:ph idx="1" type="subTitle"/>
          </p:nvPr>
        </p:nvSpPr>
        <p:spPr>
          <a:xfrm>
            <a:off x="311700" y="1108600"/>
            <a:ext cx="8520600" cy="38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91"/>
              <a:t>** Use the northwind database **</a:t>
            </a:r>
            <a:endParaRPr i="1" sz="991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/>
            </a:br>
            <a:r>
              <a:rPr b="1" lang="en" sz="1300"/>
              <a:t>SELECT</a:t>
            </a:r>
            <a:r>
              <a:rPr lang="en" sz="1300"/>
              <a:t>  	employee_id, </a:t>
            </a:r>
            <a:endParaRPr sz="1300"/>
          </a:p>
          <a:p>
            <a:pPr indent="457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COUNT(*) number_of_orders, </a:t>
            </a:r>
            <a:endParaRPr sz="1300"/>
          </a:p>
          <a:p>
            <a:pPr indent="0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MAX(freight) max_freight</a:t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FROM</a:t>
            </a:r>
            <a:r>
              <a:rPr lang="en" sz="1300"/>
              <a:t> orders</a:t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WHERE</a:t>
            </a:r>
            <a:r>
              <a:rPr lang="en" sz="1300"/>
              <a:t> </a:t>
            </a:r>
            <a:endParaRPr sz="1300"/>
          </a:p>
          <a:p>
            <a:pPr indent="457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shipped_date IS NOT NULL  </a:t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GROUP BY</a:t>
            </a:r>
            <a:r>
              <a:rPr lang="en" sz="1300"/>
              <a:t>  1</a:t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HAVING</a:t>
            </a:r>
            <a:r>
              <a:rPr lang="en" sz="1300"/>
              <a:t> </a:t>
            </a:r>
            <a:endParaRPr sz="1300"/>
          </a:p>
          <a:p>
            <a:pPr indent="457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MAX(freight) &gt;= 800</a:t>
            </a:r>
            <a:endParaRPr sz="1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ORDER BY</a:t>
            </a:r>
            <a:r>
              <a:rPr lang="en" sz="1300"/>
              <a:t> </a:t>
            </a:r>
            <a:endParaRPr sz="1300"/>
          </a:p>
          <a:p>
            <a:pPr indent="457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3 desc</a:t>
            </a:r>
            <a:endParaRPr sz="1300"/>
          </a:p>
        </p:txBody>
      </p:sp>
      <p:sp>
        <p:nvSpPr>
          <p:cNvPr id="204" name="Google Shape;204;p31"/>
          <p:cNvSpPr txBox="1"/>
          <p:nvPr/>
        </p:nvSpPr>
        <p:spPr>
          <a:xfrm>
            <a:off x="3492551" y="3172550"/>
            <a:ext cx="458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761D"/>
                </a:solidFill>
              </a:rPr>
              <a:t>GROUP BY</a:t>
            </a:r>
            <a:r>
              <a:rPr lang="en" sz="1100"/>
              <a:t> </a:t>
            </a:r>
            <a:r>
              <a:rPr lang="en" sz="1100">
                <a:solidFill>
                  <a:schemeClr val="dk2"/>
                </a:solidFill>
              </a:rPr>
              <a:t>1 refers to the column in the first position of the SELECT statement i.e. </a:t>
            </a:r>
            <a:r>
              <a:rPr i="1" lang="en" sz="1100">
                <a:solidFill>
                  <a:schemeClr val="dk2"/>
                </a:solidFill>
              </a:rPr>
              <a:t>employee_id</a:t>
            </a:r>
            <a:endParaRPr i="1" sz="1100">
              <a:solidFill>
                <a:schemeClr val="dk2"/>
              </a:solidFill>
            </a:endParaRPr>
          </a:p>
        </p:txBody>
      </p:sp>
      <p:cxnSp>
        <p:nvCxnSpPr>
          <p:cNvPr id="205" name="Google Shape;205;p31"/>
          <p:cNvCxnSpPr>
            <a:stCxn id="204" idx="1"/>
          </p:cNvCxnSpPr>
          <p:nvPr/>
        </p:nvCxnSpPr>
        <p:spPr>
          <a:xfrm rot="10800000">
            <a:off x="2098451" y="3401150"/>
            <a:ext cx="1394100" cy="330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31"/>
          <p:cNvSpPr txBox="1"/>
          <p:nvPr/>
        </p:nvSpPr>
        <p:spPr>
          <a:xfrm>
            <a:off x="3970576" y="1780688"/>
            <a:ext cx="458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761D"/>
                </a:solidFill>
              </a:rPr>
              <a:t>employee_id </a:t>
            </a:r>
            <a:r>
              <a:rPr lang="en" sz="1100">
                <a:solidFill>
                  <a:schemeClr val="dk2"/>
                </a:solidFill>
              </a:rPr>
              <a:t>must be one of the parameters in the grouping criteria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8761D"/>
                </a:solidFill>
              </a:rPr>
              <a:t>count() and max() </a:t>
            </a:r>
            <a:r>
              <a:rPr lang="en" sz="1100">
                <a:solidFill>
                  <a:schemeClr val="dk2"/>
                </a:solidFill>
              </a:rPr>
              <a:t>are computed as a result of the distinct groupings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3513850" y="1693400"/>
            <a:ext cx="385500" cy="697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1"/>
          <p:cNvSpPr txBox="1"/>
          <p:nvPr/>
        </p:nvSpPr>
        <p:spPr>
          <a:xfrm>
            <a:off x="3824376" y="4128600"/>
            <a:ext cx="458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</a:rPr>
              <a:t>HAVING clause</a:t>
            </a:r>
            <a:r>
              <a:rPr lang="en" sz="1100"/>
              <a:t> </a:t>
            </a:r>
            <a:r>
              <a:rPr lang="en" sz="1100">
                <a:solidFill>
                  <a:srgbClr val="666666"/>
                </a:solidFill>
              </a:rPr>
              <a:t>does not </a:t>
            </a:r>
            <a:r>
              <a:rPr lang="en" sz="1100">
                <a:solidFill>
                  <a:srgbClr val="666666"/>
                </a:solidFill>
              </a:rPr>
              <a:t>have</a:t>
            </a:r>
            <a:r>
              <a:rPr lang="en" sz="1100">
                <a:solidFill>
                  <a:srgbClr val="666666"/>
                </a:solidFill>
              </a:rPr>
              <a:t> access to the alias created in the SELECT statement</a:t>
            </a:r>
            <a:endParaRPr i="1" sz="1100">
              <a:solidFill>
                <a:srgbClr val="666666"/>
              </a:solidFill>
            </a:endParaRPr>
          </a:p>
        </p:txBody>
      </p:sp>
      <p:cxnSp>
        <p:nvCxnSpPr>
          <p:cNvPr id="209" name="Google Shape;209;p31"/>
          <p:cNvCxnSpPr>
            <a:stCxn id="208" idx="1"/>
          </p:cNvCxnSpPr>
          <p:nvPr/>
        </p:nvCxnSpPr>
        <p:spPr>
          <a:xfrm rot="10800000">
            <a:off x="2444076" y="4132200"/>
            <a:ext cx="1380300" cy="2580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191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1095325"/>
            <a:ext cx="8520600" cy="38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Please create a new database and call it </a:t>
            </a:r>
            <a:r>
              <a:rPr b="1" lang="en" sz="2100"/>
              <a:t>northwind </a:t>
            </a:r>
            <a:r>
              <a:rPr lang="en" sz="2100"/>
              <a:t>if you didnt do so last week</a:t>
            </a:r>
            <a:endParaRPr sz="21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Upload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this dataset </a:t>
            </a:r>
            <a:r>
              <a:rPr lang="en" sz="1400"/>
              <a:t>to the </a:t>
            </a:r>
            <a:r>
              <a:rPr b="1" lang="en" sz="1400"/>
              <a:t>northwind</a:t>
            </a:r>
            <a:r>
              <a:rPr lang="en" sz="1400"/>
              <a:t> database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Review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this guide</a:t>
            </a:r>
            <a:r>
              <a:rPr lang="en" sz="1400"/>
              <a:t> for help setting up the database &amp; uploading data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Continue DML, start Aggregate functions and JOINs</a:t>
            </a:r>
            <a:r>
              <a:rPr lang="en" sz="2100"/>
              <a:t> 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Filtering with the WHERE clause</a:t>
            </a:r>
            <a:endParaRPr sz="13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Logical and Comparison operators </a:t>
            </a:r>
            <a:endParaRPr sz="13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LIKE pattern matching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Aggregate functions (COUNT, AVG, etc) with GROUP BY statement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JOINS (e.g. INNER, LEFT join) for merging tables together (primary keys to foreign keys)</a:t>
            </a:r>
            <a:endParaRPr sz="1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Group By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Calibri"/>
                <a:ea typeface="Calibri"/>
                <a:cs typeface="Calibri"/>
                <a:sym typeface="Calibri"/>
              </a:rPr>
              <a:t>WHERE vs </a:t>
            </a:r>
            <a:r>
              <a:rPr i="1"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HAVING</a:t>
            </a:r>
            <a:r>
              <a:rPr i="1" lang="en" sz="1100">
                <a:latin typeface="Calibri"/>
                <a:ea typeface="Calibri"/>
                <a:cs typeface="Calibri"/>
                <a:sym typeface="Calibri"/>
              </a:rPr>
              <a:t> clause</a:t>
            </a:r>
            <a:endParaRPr i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2"/>
          <p:cNvSpPr txBox="1"/>
          <p:nvPr>
            <p:ph idx="1" type="subTitle"/>
          </p:nvPr>
        </p:nvSpPr>
        <p:spPr>
          <a:xfrm>
            <a:off x="311700" y="1108600"/>
            <a:ext cx="2929800" cy="38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SELECT  employee_id, </a:t>
            </a:r>
            <a:endParaRPr sz="1200"/>
          </a:p>
          <a:p>
            <a:pPr indent="45720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COUNT(*) number_of_orders, </a:t>
            </a:r>
            <a:endParaRPr sz="1200"/>
          </a:p>
          <a:p>
            <a:pPr indent="45720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MAX(freight) max_freight</a:t>
            </a:r>
            <a:endParaRPr sz="12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FROM Orders</a:t>
            </a:r>
            <a:endParaRPr sz="12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</a:rPr>
              <a:t>WHERE</a:t>
            </a:r>
            <a:r>
              <a:rPr lang="en" sz="1200">
                <a:solidFill>
                  <a:srgbClr val="38761D"/>
                </a:solidFill>
              </a:rPr>
              <a:t> </a:t>
            </a:r>
            <a:endParaRPr sz="1200">
              <a:solidFill>
                <a:srgbClr val="38761D"/>
              </a:solidFill>
            </a:endParaRPr>
          </a:p>
          <a:p>
            <a:pPr indent="45720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8761D"/>
                </a:solidFill>
              </a:rPr>
              <a:t>shipped_date IS NOT NULL</a:t>
            </a:r>
            <a:r>
              <a:rPr lang="en" sz="1200"/>
              <a:t>  </a:t>
            </a:r>
            <a:endParaRPr sz="12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GROUP BY  1</a:t>
            </a:r>
            <a:endParaRPr sz="12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accent5"/>
                </a:solidFill>
              </a:rPr>
              <a:t>HAVING</a:t>
            </a:r>
            <a:r>
              <a:rPr lang="en" sz="1200">
                <a:solidFill>
                  <a:schemeClr val="accent5"/>
                </a:solidFill>
              </a:rPr>
              <a:t> </a:t>
            </a:r>
            <a:endParaRPr sz="12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5"/>
                </a:solidFill>
              </a:rPr>
              <a:t>MAX(freight) &gt;= 800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ORDER BY </a:t>
            </a:r>
            <a:endParaRPr b="1" sz="120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3 desc</a:t>
            </a:r>
            <a:endParaRPr i="1" sz="891"/>
          </a:p>
        </p:txBody>
      </p:sp>
      <p:sp>
        <p:nvSpPr>
          <p:cNvPr id="216" name="Google Shape;216;p32"/>
          <p:cNvSpPr txBox="1"/>
          <p:nvPr>
            <p:ph idx="1" type="subTitle"/>
          </p:nvPr>
        </p:nvSpPr>
        <p:spPr>
          <a:xfrm>
            <a:off x="3604250" y="1108600"/>
            <a:ext cx="5295900" cy="3885300"/>
          </a:xfrm>
          <a:prstGeom prst="rect">
            <a:avLst/>
          </a:prstGeom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91"/>
              <a:t>When to use WHERE vs HAVING clause:</a:t>
            </a:r>
            <a:endParaRPr sz="1291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91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91"/>
              <a:t>WHERE</a:t>
            </a:r>
            <a:endParaRPr b="1" sz="1291"/>
          </a:p>
          <a:p>
            <a:pPr indent="-31063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92"/>
              <a:buChar char="●"/>
            </a:pPr>
            <a:r>
              <a:rPr lang="en" sz="1291"/>
              <a:t>Applies only on individual rows</a:t>
            </a:r>
            <a:endParaRPr sz="1291"/>
          </a:p>
          <a:p>
            <a:pPr indent="-31063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92"/>
              <a:buChar char="●"/>
            </a:pPr>
            <a:r>
              <a:rPr lang="en" sz="1291"/>
              <a:t>Can not use aggregate functions </a:t>
            </a:r>
            <a:endParaRPr sz="1291"/>
          </a:p>
          <a:p>
            <a:pPr indent="-31063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92"/>
              <a:buChar char="●"/>
            </a:pPr>
            <a:r>
              <a:rPr lang="en" sz="1291"/>
              <a:t>No access to alias used by column</a:t>
            </a:r>
            <a:endParaRPr sz="1291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91"/>
              <a:t>WHERE clause ensures that the shipped_date field is not blank</a:t>
            </a:r>
            <a:endParaRPr sz="1291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91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291"/>
            </a:br>
            <a:r>
              <a:rPr b="1" lang="en" sz="1291"/>
              <a:t>HAVING</a:t>
            </a:r>
            <a:endParaRPr b="1" sz="1291"/>
          </a:p>
          <a:p>
            <a:pPr indent="-31063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92"/>
              <a:buChar char="●"/>
            </a:pPr>
            <a:r>
              <a:rPr lang="en" sz="1291"/>
              <a:t>Applies on results of the GROUP BY</a:t>
            </a:r>
            <a:endParaRPr sz="1291"/>
          </a:p>
          <a:p>
            <a:pPr indent="-31063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92"/>
              <a:buChar char="●"/>
            </a:pPr>
            <a:r>
              <a:rPr lang="en" sz="1291"/>
              <a:t>Can use aggregate function to filter out results</a:t>
            </a:r>
            <a:endParaRPr sz="1291"/>
          </a:p>
          <a:p>
            <a:pPr indent="-31063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92"/>
              <a:buChar char="●"/>
            </a:pPr>
            <a:r>
              <a:rPr lang="en" sz="1291"/>
              <a:t>No access to alias used by column</a:t>
            </a:r>
            <a:r>
              <a:rPr b="1" lang="en" sz="1291"/>
              <a:t> </a:t>
            </a:r>
            <a:endParaRPr b="1" sz="1291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91"/>
              <a:t>HAVING clause ensures that the maximum value of the freight field is at least 800</a:t>
            </a:r>
            <a:endParaRPr sz="129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Case Statement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Calibri"/>
                <a:ea typeface="Calibri"/>
                <a:cs typeface="Calibri"/>
                <a:sym typeface="Calibri"/>
              </a:rPr>
              <a:t>Group By example</a:t>
            </a:r>
            <a:endParaRPr i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3"/>
          <p:cNvSpPr txBox="1"/>
          <p:nvPr>
            <p:ph idx="1" type="subTitle"/>
          </p:nvPr>
        </p:nvSpPr>
        <p:spPr>
          <a:xfrm>
            <a:off x="417150" y="1068700"/>
            <a:ext cx="3362400" cy="388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91"/>
              <a:t>SELECT </a:t>
            </a:r>
            <a:r>
              <a:rPr lang="en" sz="1491"/>
              <a:t>&lt;column_list&gt;,</a:t>
            </a:r>
            <a:endParaRPr sz="1491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91"/>
              <a:t>CASE</a:t>
            </a:r>
            <a:endParaRPr b="1" sz="1491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91"/>
              <a:t>    </a:t>
            </a:r>
            <a:r>
              <a:rPr b="1" lang="en" sz="1491">
                <a:solidFill>
                  <a:srgbClr val="990000"/>
                </a:solidFill>
              </a:rPr>
              <a:t>WHEN</a:t>
            </a:r>
            <a:r>
              <a:rPr lang="en" sz="1491"/>
              <a:t> condition1 THEN result1</a:t>
            </a:r>
            <a:endParaRPr sz="1491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91"/>
              <a:t>    </a:t>
            </a:r>
            <a:r>
              <a:rPr b="1" lang="en" sz="1491">
                <a:solidFill>
                  <a:srgbClr val="990000"/>
                </a:solidFill>
              </a:rPr>
              <a:t>WHEN</a:t>
            </a:r>
            <a:r>
              <a:rPr lang="en" sz="1491"/>
              <a:t> condition2 THEN result2</a:t>
            </a:r>
            <a:endParaRPr sz="1491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91"/>
              <a:t>    </a:t>
            </a:r>
            <a:r>
              <a:rPr b="1" lang="en" sz="1491">
                <a:solidFill>
                  <a:srgbClr val="990000"/>
                </a:solidFill>
              </a:rPr>
              <a:t>WHEN</a:t>
            </a:r>
            <a:r>
              <a:rPr lang="en" sz="1491"/>
              <a:t> conditionX THEN resultX</a:t>
            </a:r>
            <a:endParaRPr sz="1491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91"/>
              <a:t>    </a:t>
            </a:r>
            <a:r>
              <a:rPr b="1" lang="en" sz="1491">
                <a:solidFill>
                  <a:srgbClr val="0000FF"/>
                </a:solidFill>
              </a:rPr>
              <a:t>ELSE</a:t>
            </a:r>
            <a:r>
              <a:rPr lang="en" sz="1491"/>
              <a:t> result</a:t>
            </a:r>
            <a:endParaRPr sz="1491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91"/>
              <a:t>END </a:t>
            </a:r>
            <a:r>
              <a:rPr lang="en" sz="1491"/>
              <a:t>&lt;alias&gt;;</a:t>
            </a:r>
            <a:endParaRPr sz="1491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91"/>
              <a:t>FROM </a:t>
            </a:r>
            <a:r>
              <a:rPr lang="en" sz="1491"/>
              <a:t>&lt;table&gt;</a:t>
            </a:r>
            <a:endParaRPr sz="1491"/>
          </a:p>
        </p:txBody>
      </p:sp>
      <p:sp>
        <p:nvSpPr>
          <p:cNvPr id="223" name="Google Shape;223;p33"/>
          <p:cNvSpPr txBox="1"/>
          <p:nvPr>
            <p:ph idx="1" type="subTitle"/>
          </p:nvPr>
        </p:nvSpPr>
        <p:spPr>
          <a:xfrm>
            <a:off x="4138525" y="1068700"/>
            <a:ext cx="4618500" cy="388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91" u="sng"/>
              <a:t>Case statements</a:t>
            </a:r>
            <a:endParaRPr sz="1491"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1"/>
          </a:p>
          <a:p>
            <a:pPr indent="-32333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92"/>
              <a:buChar char="●"/>
            </a:pPr>
            <a:r>
              <a:rPr lang="en" sz="1491"/>
              <a:t>CASE expression evaluates each row against </a:t>
            </a:r>
            <a:r>
              <a:rPr lang="en" sz="1491">
                <a:solidFill>
                  <a:srgbClr val="990000"/>
                </a:solidFill>
              </a:rPr>
              <a:t>each </a:t>
            </a:r>
            <a:r>
              <a:rPr b="1" lang="en" sz="1491">
                <a:solidFill>
                  <a:srgbClr val="990000"/>
                </a:solidFill>
              </a:rPr>
              <a:t>WHEN</a:t>
            </a:r>
            <a:r>
              <a:rPr lang="en" sz="1491"/>
              <a:t> condition, one by one, from the top to bottom until it finds a condition that evaluates to true</a:t>
            </a:r>
            <a:endParaRPr sz="1491"/>
          </a:p>
          <a:p>
            <a:pPr indent="-32333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92"/>
              <a:buChar char="●"/>
            </a:pPr>
            <a:r>
              <a:rPr lang="en" sz="1491"/>
              <a:t>If no matches are found or conditions found to be true, then the CASE expression </a:t>
            </a:r>
            <a:r>
              <a:rPr lang="en" sz="1491"/>
              <a:t>return</a:t>
            </a:r>
            <a:r>
              <a:rPr lang="en" sz="1491"/>
              <a:t> the </a:t>
            </a:r>
            <a:r>
              <a:rPr b="1" lang="en" sz="1491">
                <a:solidFill>
                  <a:srgbClr val="0000FF"/>
                </a:solidFill>
              </a:rPr>
              <a:t>ELSE</a:t>
            </a:r>
            <a:r>
              <a:rPr b="1" lang="en" sz="1491"/>
              <a:t> </a:t>
            </a:r>
            <a:r>
              <a:rPr lang="en" sz="1491"/>
              <a:t>result</a:t>
            </a:r>
            <a:endParaRPr sz="1491"/>
          </a:p>
          <a:p>
            <a:pPr indent="-32333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92"/>
              <a:buChar char="●"/>
            </a:pPr>
            <a:r>
              <a:rPr lang="en" sz="1491"/>
              <a:t>Can provide an alias to the case statement to refer to it for later use in other clauses</a:t>
            </a:r>
            <a:endParaRPr sz="149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Case Statement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i="1" lang="en" sz="1100">
                <a:latin typeface="Calibri"/>
                <a:ea typeface="Calibri"/>
                <a:cs typeface="Calibri"/>
                <a:sym typeface="Calibri"/>
              </a:rPr>
              <a:t>xample problem</a:t>
            </a:r>
            <a:endParaRPr i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4"/>
          <p:cNvSpPr txBox="1"/>
          <p:nvPr>
            <p:ph idx="1" type="subTitle"/>
          </p:nvPr>
        </p:nvSpPr>
        <p:spPr>
          <a:xfrm>
            <a:off x="417150" y="1088675"/>
            <a:ext cx="8074200" cy="386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91"/>
              <a:t>Suppose you want to label the films by their length, call it </a:t>
            </a:r>
            <a:r>
              <a:rPr b="1" lang="en" sz="1491"/>
              <a:t>duration</a:t>
            </a:r>
            <a:r>
              <a:rPr lang="en" sz="1491"/>
              <a:t>, based on the following logic:</a:t>
            </a:r>
            <a:endParaRPr sz="1491"/>
          </a:p>
          <a:p>
            <a:pPr indent="-32333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92"/>
              <a:buChar char="●"/>
            </a:pPr>
            <a:r>
              <a:rPr lang="en" sz="1491"/>
              <a:t>If the </a:t>
            </a:r>
            <a:r>
              <a:rPr b="1" lang="en" sz="1491"/>
              <a:t>movie_length</a:t>
            </a:r>
            <a:r>
              <a:rPr lang="en" sz="1491"/>
              <a:t> is less than or equal to 90 minutes, the film is “short”</a:t>
            </a:r>
            <a:endParaRPr sz="1491"/>
          </a:p>
          <a:p>
            <a:pPr indent="-32333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92"/>
              <a:buChar char="●"/>
            </a:pPr>
            <a:r>
              <a:rPr lang="en" sz="1491"/>
              <a:t>If the </a:t>
            </a:r>
            <a:r>
              <a:rPr b="1" lang="en" sz="1491"/>
              <a:t>length</a:t>
            </a:r>
            <a:r>
              <a:rPr lang="en" sz="1491"/>
              <a:t> is greater than 90 minutes and less than or equal to 120 minutes, the film is “medium”</a:t>
            </a:r>
            <a:endParaRPr sz="1491"/>
          </a:p>
          <a:p>
            <a:pPr indent="-32333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92"/>
              <a:buChar char="●"/>
            </a:pPr>
            <a:r>
              <a:rPr lang="en" sz="1491"/>
              <a:t>If the </a:t>
            </a:r>
            <a:r>
              <a:rPr b="1" lang="en" sz="1491"/>
              <a:t>length</a:t>
            </a:r>
            <a:r>
              <a:rPr lang="en" sz="1491"/>
              <a:t> is greater than 120 minutes, the film is “long”</a:t>
            </a:r>
            <a:endParaRPr sz="149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91"/>
              <a:t>Then group by </a:t>
            </a:r>
            <a:r>
              <a:rPr lang="en" sz="1491"/>
              <a:t>duration and return the count of movies as </a:t>
            </a:r>
            <a:r>
              <a:rPr b="1" lang="en" sz="1491"/>
              <a:t>total</a:t>
            </a:r>
            <a:r>
              <a:rPr lang="en" sz="1491"/>
              <a:t>, the average movie_length as </a:t>
            </a:r>
            <a:r>
              <a:rPr b="1" lang="en" sz="1491"/>
              <a:t>avg_duration</a:t>
            </a:r>
            <a:r>
              <a:rPr lang="en" sz="1491"/>
              <a:t>, and the count of distinct </a:t>
            </a:r>
            <a:r>
              <a:rPr b="1" lang="en" sz="1491"/>
              <a:t>movie_lang</a:t>
            </a:r>
            <a:r>
              <a:rPr lang="en" sz="1491"/>
              <a:t> as languages. Sort by duration ascending.</a:t>
            </a:r>
            <a:endParaRPr sz="149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alibri"/>
                <a:ea typeface="Calibri"/>
                <a:cs typeface="Calibri"/>
                <a:sym typeface="Calibri"/>
              </a:rPr>
              <a:t>Aggregate Functions &amp; Group By as  Filters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5"/>
          <p:cNvSpPr txBox="1"/>
          <p:nvPr>
            <p:ph idx="1" type="subTitle"/>
          </p:nvPr>
        </p:nvSpPr>
        <p:spPr>
          <a:xfrm>
            <a:off x="417150" y="1068700"/>
            <a:ext cx="8313000" cy="388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91"/>
              <a:t>Aggregate functions (MIN, MAX, SUM, etc) along with GROUP BY can be used in the WHERE clause </a:t>
            </a:r>
            <a:endParaRPr sz="139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91"/>
              <a:t>For example, let’s examine this question:</a:t>
            </a:r>
            <a:endParaRPr sz="139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91"/>
              <a:t>Return the product_name fields of two products with a </a:t>
            </a:r>
            <a:endParaRPr i="1" sz="229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1" lang="en" sz="2291"/>
            </a:br>
            <a:r>
              <a:rPr i="1" lang="en" sz="2291"/>
              <a:t>unit_price that are greater than or equal to the average </a:t>
            </a:r>
            <a:br>
              <a:rPr i="1" lang="en" sz="2291"/>
            </a:br>
            <a:br>
              <a:rPr i="1" lang="en" sz="2291"/>
            </a:br>
            <a:r>
              <a:rPr i="1" lang="en" sz="2291"/>
              <a:t>unit_price of the products table</a:t>
            </a:r>
            <a:endParaRPr i="1" sz="229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9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alibri"/>
                <a:ea typeface="Calibri"/>
                <a:cs typeface="Calibri"/>
                <a:sym typeface="Calibri"/>
              </a:rPr>
              <a:t>Aggregate Functions &amp; Group By as  Filters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6"/>
          <p:cNvSpPr txBox="1"/>
          <p:nvPr>
            <p:ph idx="1" type="subTitle"/>
          </p:nvPr>
        </p:nvSpPr>
        <p:spPr>
          <a:xfrm>
            <a:off x="417150" y="1068700"/>
            <a:ext cx="8313000" cy="388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91"/>
              <a:t>Q: Return the product_name fields of two products with a unit_price that are greater than or equal to the </a:t>
            </a:r>
            <a:r>
              <a:rPr b="1" i="1" lang="en" sz="1491">
                <a:solidFill>
                  <a:srgbClr val="38761D"/>
                </a:solidFill>
              </a:rPr>
              <a:t>average unit_price of the products table</a:t>
            </a:r>
            <a:endParaRPr b="1" i="1" sz="1491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491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491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491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491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491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91">
                <a:solidFill>
                  <a:srgbClr val="38761D"/>
                </a:solidFill>
              </a:rPr>
              <a:t>average unit_price of the products table =&gt;</a:t>
            </a:r>
            <a:endParaRPr b="1" sz="1491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91">
              <a:solidFill>
                <a:srgbClr val="38761D"/>
              </a:solidFill>
            </a:endParaRPr>
          </a:p>
        </p:txBody>
      </p:sp>
      <p:sp>
        <p:nvSpPr>
          <p:cNvPr id="242" name="Google Shape;242;p36"/>
          <p:cNvSpPr txBox="1"/>
          <p:nvPr/>
        </p:nvSpPr>
        <p:spPr>
          <a:xfrm>
            <a:off x="4685050" y="2467075"/>
            <a:ext cx="330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SELECT avg(unit_price)</a:t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FROM products</a:t>
            </a:r>
            <a:endParaRPr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alibri"/>
                <a:ea typeface="Calibri"/>
                <a:cs typeface="Calibri"/>
                <a:sym typeface="Calibri"/>
              </a:rPr>
              <a:t>Aggregate Functions &amp; Group By as  Filters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7"/>
          <p:cNvSpPr txBox="1"/>
          <p:nvPr>
            <p:ph idx="1" type="subTitle"/>
          </p:nvPr>
        </p:nvSpPr>
        <p:spPr>
          <a:xfrm>
            <a:off x="417150" y="1068700"/>
            <a:ext cx="8313000" cy="388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91"/>
              <a:t>Q: </a:t>
            </a:r>
            <a:r>
              <a:rPr b="1" i="1" lang="en" sz="1491">
                <a:solidFill>
                  <a:srgbClr val="990000"/>
                </a:solidFill>
              </a:rPr>
              <a:t>Return the product_name fields of two products with a unit_price that are greater than or equal to</a:t>
            </a:r>
            <a:r>
              <a:rPr i="1" lang="en" sz="1491"/>
              <a:t> the </a:t>
            </a:r>
            <a:r>
              <a:rPr i="1" lang="en" sz="1491"/>
              <a:t>average unit_price of the products table</a:t>
            </a:r>
            <a:endParaRPr i="1" sz="149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9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9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9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9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9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91">
                <a:solidFill>
                  <a:srgbClr val="990000"/>
                </a:solidFill>
              </a:rPr>
              <a:t>Return the product_name fields </a:t>
            </a:r>
            <a:endParaRPr b="1" i="1" sz="1491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91">
                <a:solidFill>
                  <a:srgbClr val="990000"/>
                </a:solidFill>
              </a:rPr>
              <a:t>of two products with a unit_price </a:t>
            </a:r>
            <a:endParaRPr b="1" i="1" sz="1491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91">
                <a:solidFill>
                  <a:srgbClr val="990000"/>
                </a:solidFill>
              </a:rPr>
              <a:t>that are greater than or equal to</a:t>
            </a:r>
            <a:r>
              <a:rPr lang="en" sz="1491"/>
              <a:t> </a:t>
            </a:r>
            <a:endParaRPr sz="149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91">
              <a:solidFill>
                <a:srgbClr val="38761D"/>
              </a:solidFill>
            </a:endParaRPr>
          </a:p>
        </p:txBody>
      </p:sp>
      <p:sp>
        <p:nvSpPr>
          <p:cNvPr id="249" name="Google Shape;249;p37"/>
          <p:cNvSpPr txBox="1"/>
          <p:nvPr/>
        </p:nvSpPr>
        <p:spPr>
          <a:xfrm>
            <a:off x="4441500" y="2689000"/>
            <a:ext cx="4314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SELECT product_name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FROM products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WHERE unit_price &gt;= ( </a:t>
            </a:r>
            <a:r>
              <a:rPr b="1" lang="en" sz="1700">
                <a:solidFill>
                  <a:srgbClr val="38761D"/>
                </a:solidFill>
              </a:rPr>
              <a:t>avg_price </a:t>
            </a:r>
            <a:r>
              <a:rPr b="1" lang="en" sz="1000">
                <a:solidFill>
                  <a:srgbClr val="38761D"/>
                </a:solidFill>
              </a:rPr>
              <a:t>i.e. slide 24</a:t>
            </a:r>
            <a:r>
              <a:rPr lang="en" sz="1700">
                <a:solidFill>
                  <a:schemeClr val="dk2"/>
                </a:solidFill>
              </a:rPr>
              <a:t>)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250" name="Google Shape;250;p37"/>
          <p:cNvSpPr txBox="1"/>
          <p:nvPr/>
        </p:nvSpPr>
        <p:spPr>
          <a:xfrm>
            <a:off x="3655100" y="2820550"/>
            <a:ext cx="54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=&gt;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alibri"/>
                <a:ea typeface="Calibri"/>
                <a:cs typeface="Calibri"/>
                <a:sym typeface="Calibri"/>
              </a:rPr>
              <a:t>Aggregate Functions &amp; Group By as  Filters</a:t>
            </a:r>
            <a:endParaRPr b="1" sz="3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8"/>
          <p:cNvSpPr txBox="1"/>
          <p:nvPr>
            <p:ph idx="1" type="subTitle"/>
          </p:nvPr>
        </p:nvSpPr>
        <p:spPr>
          <a:xfrm>
            <a:off x="417150" y="1068700"/>
            <a:ext cx="8313000" cy="388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91"/>
              <a:t>Q: </a:t>
            </a:r>
            <a:r>
              <a:rPr i="1" lang="en" sz="1491">
                <a:solidFill>
                  <a:srgbClr val="990000"/>
                </a:solidFill>
              </a:rPr>
              <a:t>Return the product_name fields of two products with a unit_price that are greater than or equal to</a:t>
            </a:r>
            <a:r>
              <a:rPr i="1" lang="en" sz="1491"/>
              <a:t> the </a:t>
            </a:r>
            <a:r>
              <a:rPr i="1" lang="en" sz="1491">
                <a:solidFill>
                  <a:srgbClr val="38761D"/>
                </a:solidFill>
              </a:rPr>
              <a:t>average unit_price of the products table</a:t>
            </a:r>
            <a:endParaRPr i="1" sz="1491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9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9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9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9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91"/>
              <a:t> </a:t>
            </a:r>
            <a:endParaRPr sz="149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91">
              <a:solidFill>
                <a:srgbClr val="38761D"/>
              </a:solidFill>
            </a:endParaRPr>
          </a:p>
        </p:txBody>
      </p:sp>
      <p:sp>
        <p:nvSpPr>
          <p:cNvPr id="257" name="Google Shape;257;p38"/>
          <p:cNvSpPr txBox="1"/>
          <p:nvPr/>
        </p:nvSpPr>
        <p:spPr>
          <a:xfrm>
            <a:off x="2704200" y="2423875"/>
            <a:ext cx="2718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SELECT product_name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FROM products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WHERE unit_price &gt;= 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258" name="Google Shape;258;p38"/>
          <p:cNvSpPr txBox="1"/>
          <p:nvPr/>
        </p:nvSpPr>
        <p:spPr>
          <a:xfrm>
            <a:off x="4892300" y="2851025"/>
            <a:ext cx="3133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38761D"/>
                </a:solidFill>
              </a:rPr>
              <a:t>( </a:t>
            </a:r>
            <a:r>
              <a:rPr b="1" lang="en" sz="1700">
                <a:solidFill>
                  <a:srgbClr val="38761D"/>
                </a:solidFill>
              </a:rPr>
              <a:t>SELECT avg(unit_price)</a:t>
            </a:r>
            <a:endParaRPr b="1" sz="17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38761D"/>
                </a:solidFill>
              </a:rPr>
              <a:t>   FROM products )</a:t>
            </a:r>
            <a:endParaRPr b="1" sz="17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ctrTitle"/>
          </p:nvPr>
        </p:nvSpPr>
        <p:spPr>
          <a:xfrm>
            <a:off x="798000" y="1351750"/>
            <a:ext cx="7548000" cy="1474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45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JOINS - Merging Tables</a:t>
            </a:r>
            <a:br>
              <a:rPr b="1" lang="en" sz="45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br>
              <a:rPr b="1" lang="en" sz="175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" sz="175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Merging/joining multiple tables </a:t>
            </a:r>
            <a:endParaRPr b="1" sz="45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ctrTitle"/>
          </p:nvPr>
        </p:nvSpPr>
        <p:spPr>
          <a:xfrm>
            <a:off x="311700" y="343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JOINS - Merging Tables</a:t>
            </a:r>
            <a:endParaRPr b="1"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40"/>
          <p:cNvSpPr txBox="1"/>
          <p:nvPr>
            <p:ph idx="1" type="subTitle"/>
          </p:nvPr>
        </p:nvSpPr>
        <p:spPr>
          <a:xfrm>
            <a:off x="311700" y="929175"/>
            <a:ext cx="8520600" cy="3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Georgia"/>
              <a:buChar char="-"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Brings data together from multiple tables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Georgia"/>
              <a:buChar char="-"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Types of joins: inner, left, right, full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Georgia"/>
              <a:buChar char="-"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Must specify column in join or assumes primary/foreign key in table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70" name="Google Shape;2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00" y="2412450"/>
            <a:ext cx="8757201" cy="256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ctrTitle"/>
          </p:nvPr>
        </p:nvSpPr>
        <p:spPr>
          <a:xfrm>
            <a:off x="311700" y="343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JOINS - Merging Tables</a:t>
            </a:r>
            <a:endParaRPr b="1" sz="4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377" y="955775"/>
            <a:ext cx="5876901" cy="376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 txBox="1"/>
          <p:nvPr/>
        </p:nvSpPr>
        <p:spPr>
          <a:xfrm>
            <a:off x="184500" y="1254800"/>
            <a:ext cx="2365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Closer look </a:t>
            </a:r>
            <a:br>
              <a:rPr lang="en" sz="2800"/>
            </a:br>
            <a:r>
              <a:rPr lang="en" sz="2800"/>
              <a:t>at an </a:t>
            </a:r>
            <a:br>
              <a:rPr b="1" lang="en" sz="2800"/>
            </a:br>
            <a:r>
              <a:rPr b="1" lang="en" sz="2800"/>
              <a:t>INNER JOIN</a:t>
            </a:r>
            <a:endParaRPr b="1"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798000" y="1351750"/>
            <a:ext cx="7548000" cy="1474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445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Continuing WHERE &amp; Operators</a:t>
            </a:r>
            <a:endParaRPr b="1" sz="445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type="ctrTitle"/>
          </p:nvPr>
        </p:nvSpPr>
        <p:spPr>
          <a:xfrm>
            <a:off x="311700" y="343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JOINS - Merging Tables</a:t>
            </a:r>
            <a:endParaRPr b="1"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42"/>
          <p:cNvSpPr txBox="1"/>
          <p:nvPr/>
        </p:nvSpPr>
        <p:spPr>
          <a:xfrm>
            <a:off x="565500" y="1254800"/>
            <a:ext cx="2365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Closer look </a:t>
            </a:r>
            <a:br>
              <a:rPr lang="en" sz="2800"/>
            </a:br>
            <a:r>
              <a:rPr lang="en" sz="2800"/>
              <a:t>at an </a:t>
            </a:r>
            <a:br>
              <a:rPr b="1" lang="en" sz="2800"/>
            </a:br>
            <a:r>
              <a:rPr b="1" lang="en" sz="2800"/>
              <a:t>INNER JOIN</a:t>
            </a:r>
            <a:endParaRPr b="1" sz="2800"/>
          </a:p>
        </p:txBody>
      </p:sp>
      <p:pic>
        <p:nvPicPr>
          <p:cNvPr id="284" name="Google Shape;2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500" y="1254800"/>
            <a:ext cx="3328224" cy="358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ctrTitle"/>
          </p:nvPr>
        </p:nvSpPr>
        <p:spPr>
          <a:xfrm>
            <a:off x="311700" y="1340749"/>
            <a:ext cx="8520600" cy="17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Resources &amp;</a:t>
            </a:r>
            <a:endParaRPr b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b="1"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/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SQL</a:t>
            </a:r>
            <a:br>
              <a:rPr b="1" lang="en" sz="4800">
                <a:latin typeface="Calibri"/>
                <a:ea typeface="Calibri"/>
                <a:cs typeface="Calibri"/>
                <a:sym typeface="Calibri"/>
              </a:rPr>
            </a:br>
            <a:r>
              <a:rPr lang="en" sz="1888">
                <a:latin typeface="Calibri"/>
                <a:ea typeface="Calibri"/>
                <a:cs typeface="Calibri"/>
                <a:sym typeface="Calibri"/>
              </a:rPr>
              <a:t>How SQL processes your query</a:t>
            </a:r>
            <a:endParaRPr sz="1888"/>
          </a:p>
        </p:txBody>
      </p:sp>
      <p:pic>
        <p:nvPicPr>
          <p:cNvPr id="295" name="Google Shape;295;p44"/>
          <p:cNvPicPr preferRelativeResize="0"/>
          <p:nvPr/>
        </p:nvPicPr>
        <p:blipFill rotWithShape="1">
          <a:blip r:embed="rId3">
            <a:alphaModFix/>
          </a:blip>
          <a:srcRect b="4552" l="0" r="0" t="0"/>
          <a:stretch/>
        </p:blipFill>
        <p:spPr>
          <a:xfrm>
            <a:off x="2764551" y="1095675"/>
            <a:ext cx="3792874" cy="386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675" y="56764"/>
            <a:ext cx="5561475" cy="50257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5"/>
          <p:cNvSpPr txBox="1"/>
          <p:nvPr>
            <p:ph type="ctrTitle"/>
          </p:nvPr>
        </p:nvSpPr>
        <p:spPr>
          <a:xfrm>
            <a:off x="86475" y="56775"/>
            <a:ext cx="1404300" cy="12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SQL Basics</a:t>
            </a:r>
            <a:endParaRPr sz="4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/>
          <p:nvPr>
            <p:ph type="ctrTitle"/>
          </p:nvPr>
        </p:nvSpPr>
        <p:spPr>
          <a:xfrm>
            <a:off x="239675" y="-99875"/>
            <a:ext cx="8520600" cy="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Logical Operator - NOT</a:t>
            </a:r>
            <a:endParaRPr b="1" sz="3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829" y="879600"/>
            <a:ext cx="4574295" cy="413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/>
          <p:nvPr>
            <p:ph type="ctrTitle"/>
          </p:nvPr>
        </p:nvSpPr>
        <p:spPr>
          <a:xfrm>
            <a:off x="239675" y="-99875"/>
            <a:ext cx="8520600" cy="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Orders of Precedence</a:t>
            </a:r>
            <a:endParaRPr b="1" sz="3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437" y="704900"/>
            <a:ext cx="2911128" cy="431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/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Links/Resources</a:t>
            </a:r>
            <a:endParaRPr b="1" sz="4800"/>
          </a:p>
        </p:txBody>
      </p:sp>
      <p:sp>
        <p:nvSpPr>
          <p:cNvPr id="319" name="Google Shape;319;p48"/>
          <p:cNvSpPr txBox="1"/>
          <p:nvPr>
            <p:ph idx="1" type="subTitle"/>
          </p:nvPr>
        </p:nvSpPr>
        <p:spPr>
          <a:xfrm>
            <a:off x="311700" y="1302175"/>
            <a:ext cx="8520600" cy="3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Postgresql create table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Copy data from file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Data Types &amp; explanations:</a:t>
            </a:r>
            <a:endParaRPr sz="14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Data types documentation</a:t>
            </a:r>
            <a:r>
              <a:rPr lang="en" sz="1400">
                <a:solidFill>
                  <a:srgbClr val="434343"/>
                </a:solidFill>
              </a:rPr>
              <a:t>, and </a:t>
            </a:r>
            <a:r>
              <a:rPr lang="en" sz="1400" u="sng">
                <a:solidFill>
                  <a:schemeClr val="hlink"/>
                </a:solidFill>
                <a:hlinkClick r:id="rId6"/>
              </a:rPr>
              <a:t>this</a:t>
            </a:r>
            <a:r>
              <a:rPr lang="en" sz="1400">
                <a:solidFill>
                  <a:srgbClr val="434343"/>
                </a:solidFill>
              </a:rPr>
              <a:t> and </a:t>
            </a:r>
            <a:r>
              <a:rPr lang="en" sz="1400" u="sng">
                <a:solidFill>
                  <a:schemeClr val="hlink"/>
                </a:solidFill>
                <a:hlinkClick r:id="rId7"/>
              </a:rPr>
              <a:t>this</a:t>
            </a:r>
            <a:endParaRPr sz="14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Numeric data types </a:t>
            </a:r>
            <a:r>
              <a:rPr lang="en" sz="1400" u="sng">
                <a:solidFill>
                  <a:schemeClr val="hlink"/>
                </a:solidFill>
                <a:hlinkClick r:id="rId8"/>
              </a:rPr>
              <a:t>here</a:t>
            </a:r>
            <a:endParaRPr sz="14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Tables &amp; data types </a:t>
            </a:r>
            <a:r>
              <a:rPr lang="en" sz="1400" u="sng">
                <a:solidFill>
                  <a:schemeClr val="hlink"/>
                </a:solidFill>
                <a:hlinkClick r:id="rId9"/>
              </a:rPr>
              <a:t>review</a:t>
            </a:r>
            <a:r>
              <a:rPr lang="en" sz="1400">
                <a:solidFill>
                  <a:srgbClr val="434343"/>
                </a:solidFill>
              </a:rPr>
              <a:t> (AWS)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10"/>
              </a:rPr>
              <a:t>PRIMARY KEY constraint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11"/>
              </a:rPr>
              <a:t>Table &amp; column constraints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12"/>
              </a:rPr>
              <a:t>Create Table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13"/>
              </a:rPr>
              <a:t>Alter Table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14"/>
              </a:rPr>
              <a:t>Psql shell commands</a:t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>
            <a:off x="311700" y="34325"/>
            <a:ext cx="85206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SELECT statement (DML)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781350" y="1114150"/>
            <a:ext cx="75813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SELECT </a:t>
            </a:r>
            <a:r>
              <a:rPr lang="en" sz="1600">
                <a:solidFill>
                  <a:schemeClr val="dk1"/>
                </a:solidFill>
              </a:rPr>
              <a:t>[ specify columnlist by name or calculated/created columns ]</a:t>
            </a:r>
            <a:endParaRPr b="1"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FROM </a:t>
            </a:r>
            <a:r>
              <a:rPr lang="en" sz="1600">
                <a:solidFill>
                  <a:schemeClr val="dk1"/>
                </a:solidFill>
              </a:rPr>
              <a:t>[ table_list ]</a:t>
            </a:r>
            <a:endParaRPr b="1"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WHERE </a:t>
            </a:r>
            <a:r>
              <a:rPr lang="en" sz="1600">
                <a:solidFill>
                  <a:schemeClr val="dk1"/>
                </a:solidFill>
              </a:rPr>
              <a:t>[ conditional expression ]</a:t>
            </a:r>
            <a:endParaRPr b="1"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GROUP BY </a:t>
            </a:r>
            <a:r>
              <a:rPr lang="en" sz="1600">
                <a:solidFill>
                  <a:schemeClr val="dk1"/>
                </a:solidFill>
              </a:rPr>
              <a:t>[ group by columnlist ]</a:t>
            </a:r>
            <a:endParaRPr b="1"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HAVING </a:t>
            </a:r>
            <a:r>
              <a:rPr lang="en" sz="1600">
                <a:solidFill>
                  <a:schemeClr val="dk1"/>
                </a:solidFill>
              </a:rPr>
              <a:t>[ filter expression on grouped results i.e. WHERE clause on group]</a:t>
            </a:r>
            <a:endParaRPr b="1"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ORDER BY </a:t>
            </a:r>
            <a:r>
              <a:rPr lang="en" sz="1600">
                <a:solidFill>
                  <a:schemeClr val="dk1"/>
                </a:solidFill>
              </a:rPr>
              <a:t>[ columnlist ASC/DESC ]</a:t>
            </a:r>
            <a:endParaRPr b="1" sz="2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LIMIT </a:t>
            </a:r>
            <a:r>
              <a:rPr lang="en" sz="1600">
                <a:solidFill>
                  <a:schemeClr val="dk1"/>
                </a:solidFill>
              </a:rPr>
              <a:t>[ # of rows to be returned ]</a:t>
            </a:r>
            <a:endParaRPr b="1" sz="2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Distinct &amp; Distinct On</a:t>
            </a:r>
            <a:endParaRPr b="1" sz="4800"/>
          </a:p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311700" y="1302175"/>
            <a:ext cx="8520600" cy="3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Limiting number of results not to overload database </a:t>
            </a:r>
            <a:endParaRPr sz="1400"/>
          </a:p>
          <a:p>
            <a:pPr indent="-3175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SELECT columns… FROM table </a:t>
            </a:r>
            <a:r>
              <a:rPr b="1" lang="en" sz="1400"/>
              <a:t>LIMIT</a:t>
            </a:r>
            <a:r>
              <a:rPr lang="en" sz="1400"/>
              <a:t> # of records needed</a:t>
            </a:r>
            <a:endParaRPr sz="1400"/>
          </a:p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DISTINCT keyword must be applied to remove duplicates in results and/or show unique combinations</a:t>
            </a:r>
            <a:endParaRPr sz="1400"/>
          </a:p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DISTINCT ON returns the first row from the set of duplicate rows </a:t>
            </a:r>
            <a:endParaRPr sz="14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Example</a:t>
            </a:r>
            <a:endParaRPr sz="140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SELECT distinct column1</a:t>
            </a:r>
            <a:endParaRPr sz="140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FROM table_name</a:t>
            </a:r>
            <a:endParaRPr sz="14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vs</a:t>
            </a:r>
            <a:endParaRPr sz="140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SELECT distinct column1, column2</a:t>
            </a:r>
            <a:endParaRPr sz="1400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FROM table_name</a:t>
            </a:r>
            <a:endParaRPr sz="1400"/>
          </a:p>
        </p:txBody>
      </p:sp>
      <p:sp>
        <p:nvSpPr>
          <p:cNvPr id="79" name="Google Shape;79;p17"/>
          <p:cNvSpPr txBox="1"/>
          <p:nvPr/>
        </p:nvSpPr>
        <p:spPr>
          <a:xfrm>
            <a:off x="3878075" y="3196300"/>
            <a:ext cx="1568400" cy="10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Unique combinations of column1 and column2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80" name="Google Shape;80;p17"/>
          <p:cNvCxnSpPr>
            <a:stCxn id="79" idx="1"/>
          </p:cNvCxnSpPr>
          <p:nvPr/>
        </p:nvCxnSpPr>
        <p:spPr>
          <a:xfrm flipH="1">
            <a:off x="3309875" y="3719650"/>
            <a:ext cx="568200" cy="582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" name="Google Shape;81;p17"/>
          <p:cNvSpPr txBox="1"/>
          <p:nvPr/>
        </p:nvSpPr>
        <p:spPr>
          <a:xfrm>
            <a:off x="5994250" y="3387175"/>
            <a:ext cx="29826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SELECT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DISTINCT ON (column1 or expression) column1, columnlist...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FROM table_name</a:t>
            </a:r>
            <a:endParaRPr/>
          </a:p>
        </p:txBody>
      </p:sp>
      <p:cxnSp>
        <p:nvCxnSpPr>
          <p:cNvPr id="82" name="Google Shape;82;p17"/>
          <p:cNvCxnSpPr/>
          <p:nvPr/>
        </p:nvCxnSpPr>
        <p:spPr>
          <a:xfrm>
            <a:off x="6170775" y="2896325"/>
            <a:ext cx="499200" cy="43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Distinct &amp; Distinct On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Also see </a:t>
            </a: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here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311700" y="1459913"/>
            <a:ext cx="4431600" cy="15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select</a:t>
            </a:r>
            <a:r>
              <a:rPr lang="en" sz="1400"/>
              <a:t> distinct movie_lang, age_certificate</a:t>
            </a:r>
            <a:endParaRPr sz="14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from</a:t>
            </a:r>
            <a:r>
              <a:rPr lang="en" sz="1400"/>
              <a:t> movies</a:t>
            </a:r>
            <a:endParaRPr sz="14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order by</a:t>
            </a:r>
            <a:r>
              <a:rPr lang="en" sz="1400"/>
              <a:t> movie_lang, age_certificate desc  </a:t>
            </a:r>
            <a:endParaRPr sz="14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limit</a:t>
            </a:r>
            <a:r>
              <a:rPr lang="en" sz="1400"/>
              <a:t> 5;</a:t>
            </a:r>
            <a:endParaRPr sz="14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4">
            <a:alphaModFix/>
          </a:blip>
          <a:srcRect b="0" l="0" r="0" t="2543"/>
          <a:stretch/>
        </p:blipFill>
        <p:spPr>
          <a:xfrm>
            <a:off x="5116075" y="1459925"/>
            <a:ext cx="3469524" cy="1530275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" name="Google Shape;90;p18"/>
          <p:cNvSpPr txBox="1"/>
          <p:nvPr/>
        </p:nvSpPr>
        <p:spPr>
          <a:xfrm>
            <a:off x="344050" y="919225"/>
            <a:ext cx="382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/>
              <a:t>** See in Class Problems 7-10 **</a:t>
            </a:r>
            <a:endParaRPr b="1" i="1" sz="1000"/>
          </a:p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311700" y="3290463"/>
            <a:ext cx="4431600" cy="15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/>
              <a:t>select distinct on (</a:t>
            </a:r>
            <a:r>
              <a:rPr lang="en" sz="1400"/>
              <a:t>movie_lang</a:t>
            </a:r>
            <a:r>
              <a:rPr b="1" lang="en" sz="1400"/>
              <a:t>) </a:t>
            </a:r>
            <a:r>
              <a:rPr lang="en" sz="1400"/>
              <a:t>movie_lang, age_certificate</a:t>
            </a:r>
            <a:endParaRPr sz="14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/>
              <a:t>from </a:t>
            </a:r>
            <a:r>
              <a:rPr lang="en" sz="1400"/>
              <a:t>movies</a:t>
            </a:r>
            <a:endParaRPr sz="14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/>
              <a:t>order by</a:t>
            </a:r>
            <a:r>
              <a:rPr lang="en" sz="1400"/>
              <a:t> movie_lang, age_certificate desc </a:t>
            </a:r>
            <a:r>
              <a:rPr b="1" lang="en" sz="1400"/>
              <a:t> </a:t>
            </a:r>
            <a:endParaRPr b="1" sz="14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/>
              <a:t>limit </a:t>
            </a:r>
            <a:r>
              <a:rPr lang="en" sz="1400"/>
              <a:t>5</a:t>
            </a:r>
            <a:r>
              <a:rPr b="1" lang="en" sz="1400"/>
              <a:t>;</a:t>
            </a:r>
            <a:endParaRPr b="1" sz="14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6075" y="3287432"/>
            <a:ext cx="3469524" cy="153638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" name="Google Shape;93;p18"/>
          <p:cNvSpPr/>
          <p:nvPr/>
        </p:nvSpPr>
        <p:spPr>
          <a:xfrm>
            <a:off x="4171750" y="1952575"/>
            <a:ext cx="677700" cy="27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4171750" y="3852250"/>
            <a:ext cx="677700" cy="27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 clause (DML) 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9"/>
          <p:cNvSpPr txBox="1"/>
          <p:nvPr>
            <p:ph idx="1" type="subTitle"/>
          </p:nvPr>
        </p:nvSpPr>
        <p:spPr>
          <a:xfrm>
            <a:off x="311700" y="1302175"/>
            <a:ext cx="8520600" cy="3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Syntax:</a:t>
            </a:r>
            <a:endParaRPr sz="16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SELECT select_list</a:t>
            </a:r>
            <a:endParaRPr sz="16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FROM table_name</a:t>
            </a:r>
            <a:endParaRPr sz="16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WHERE filter_condition</a:t>
            </a:r>
            <a:endParaRPr b="1" sz="16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ORDER BY sort_expression</a:t>
            </a:r>
            <a:endParaRPr sz="16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Column conditions that filter/specify which rows should be returned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conditions in the WHERE clause use </a:t>
            </a:r>
            <a:r>
              <a:rPr lang="en" sz="1600"/>
              <a:t>operators</a:t>
            </a:r>
            <a:r>
              <a:rPr lang="en" sz="1600"/>
              <a:t>: comparison, arithmetic, logical operators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Column aliases in the SELECT clause </a:t>
            </a:r>
            <a:r>
              <a:rPr b="1" lang="en" sz="1600"/>
              <a:t>cannot</a:t>
            </a:r>
            <a:r>
              <a:rPr lang="en" sz="1600"/>
              <a:t> be used in the WHERE clause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Comparison &amp; Logical Operators 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For more info, see Comparison Op. in </a:t>
            </a: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ch. 5 here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 &amp; Logical in </a:t>
            </a: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Ch. 6 here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0"/>
          <p:cNvSpPr txBox="1"/>
          <p:nvPr>
            <p:ph idx="1" type="subTitle"/>
          </p:nvPr>
        </p:nvSpPr>
        <p:spPr>
          <a:xfrm>
            <a:off x="311700" y="1302175"/>
            <a:ext cx="4225500" cy="3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Logical/Boolean</a:t>
            </a:r>
            <a:r>
              <a:rPr b="1" lang="en" sz="1400"/>
              <a:t> Operators:</a:t>
            </a:r>
            <a:br>
              <a:rPr b="1" lang="en" sz="1300"/>
            </a:br>
            <a:r>
              <a:rPr lang="en" sz="1100"/>
              <a:t>used to combine one or more conditions using any one of the following: AND, OR, NOT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AND = if both boolean expressions are true then it will return true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OR   =  if any boolean expression is true then it will return true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NOT = Reverses the value of Boolean operator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*Note*</a:t>
            </a:r>
            <a:r>
              <a:rPr lang="en" sz="1100"/>
              <a:t> by default, the AND operator takes precedence over the OR operator. See example below:</a:t>
            </a:r>
            <a:br>
              <a:rPr lang="en" sz="1100"/>
            </a:b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SELECT *</a:t>
            </a:r>
            <a:br>
              <a:rPr lang="en" sz="1100"/>
            </a:b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FROM </a:t>
            </a:r>
            <a:endParaRPr sz="11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Table</a:t>
            </a:r>
            <a:br>
              <a:rPr lang="en" sz="1100"/>
            </a:b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WHERE </a:t>
            </a:r>
            <a:endParaRPr sz="11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col1 &gt; value1 OR </a:t>
            </a:r>
            <a:endParaRPr sz="11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col2&gt;value2 AND </a:t>
            </a:r>
            <a:br>
              <a:rPr lang="en" sz="1100"/>
            </a:br>
            <a:r>
              <a:rPr lang="en" sz="1100"/>
              <a:t>	col3&gt;value3 </a:t>
            </a:r>
            <a:endParaRPr b="1" i="1" sz="1100"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5">
            <a:alphaModFix/>
          </a:blip>
          <a:srcRect b="0" l="0" r="0" t="1146"/>
          <a:stretch/>
        </p:blipFill>
        <p:spPr>
          <a:xfrm>
            <a:off x="5082150" y="2198450"/>
            <a:ext cx="3716926" cy="287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5082151" y="1302175"/>
            <a:ext cx="361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2"/>
                </a:solidFill>
              </a:rPr>
              <a:t>Comparison Operators:</a:t>
            </a:r>
            <a:br>
              <a:rPr b="1" lang="en" sz="900">
                <a:solidFill>
                  <a:schemeClr val="dk2"/>
                </a:solidFill>
              </a:rPr>
            </a:br>
            <a:r>
              <a:rPr lang="en" sz="1100">
                <a:solidFill>
                  <a:schemeClr val="dk2"/>
                </a:solidFill>
              </a:rPr>
              <a:t>Compare a column value to another column 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value or value of the same datatype</a:t>
            </a:r>
            <a:endParaRPr sz="1200"/>
          </a:p>
        </p:txBody>
      </p:sp>
      <p:sp>
        <p:nvSpPr>
          <p:cNvPr id="109" name="Google Shape;109;p20"/>
          <p:cNvSpPr txBox="1"/>
          <p:nvPr/>
        </p:nvSpPr>
        <p:spPr>
          <a:xfrm>
            <a:off x="2476300" y="3404225"/>
            <a:ext cx="2295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</a:rPr>
              <a:t>WHERE </a:t>
            </a:r>
            <a:endParaRPr sz="13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</a:rPr>
              <a:t>col1 &gt; value1 OR </a:t>
            </a:r>
            <a:endParaRPr sz="13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300">
                <a:solidFill>
                  <a:schemeClr val="dk2"/>
                </a:solidFill>
              </a:rPr>
              <a:t>( col2 &gt; value2 AND col3 &gt; value3 )</a:t>
            </a:r>
            <a:endParaRPr b="1" i="1" sz="1600"/>
          </a:p>
        </p:txBody>
      </p:sp>
      <p:cxnSp>
        <p:nvCxnSpPr>
          <p:cNvPr id="110" name="Google Shape;110;p20"/>
          <p:cNvCxnSpPr/>
          <p:nvPr/>
        </p:nvCxnSpPr>
        <p:spPr>
          <a:xfrm flipH="1">
            <a:off x="2045275" y="3979425"/>
            <a:ext cx="797400" cy="584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Comparison &amp; Logical Operators</a:t>
            </a:r>
            <a:r>
              <a:rPr b="1" lang="en" sz="4800"/>
              <a:t> 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77"/>
              <a:t>For more on operators &amp; expressions see </a:t>
            </a:r>
            <a:r>
              <a:rPr i="1" lang="en" sz="1077" u="sng">
                <a:solidFill>
                  <a:schemeClr val="hlink"/>
                </a:solidFill>
                <a:hlinkClick r:id="rId3"/>
              </a:rPr>
              <a:t>here</a:t>
            </a:r>
            <a:r>
              <a:rPr i="1" lang="en" sz="1077"/>
              <a:t>. Below using movies database. </a:t>
            </a:r>
            <a:endParaRPr i="1" sz="1077"/>
          </a:p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177900" y="1073575"/>
            <a:ext cx="8798400" cy="3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SELECT *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FROM movies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WHERE movie_length BETWEEN 50 AND 120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SELECT * 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FROM movies 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WHERE </a:t>
            </a:r>
            <a:endParaRPr sz="11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movie_length &gt; 100 or </a:t>
            </a:r>
            <a:endParaRPr sz="11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</a:rPr>
              <a:t>movie_lang &lt;&gt; 'English' </a:t>
            </a:r>
            <a:endParaRPr sz="1100">
              <a:solidFill>
                <a:srgbClr val="0000FF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</a:rPr>
              <a:t>AND age_certificate &lt;&gt; '18' </a:t>
            </a:r>
            <a:endParaRPr sz="11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ORDER BY</a:t>
            </a:r>
            <a:endParaRPr sz="11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movie_name, movie_length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LIMIT 1;</a:t>
            </a:r>
            <a:endParaRPr sz="1100"/>
          </a:p>
        </p:txBody>
      </p:sp>
      <p:sp>
        <p:nvSpPr>
          <p:cNvPr id="117" name="Google Shape;117;p21"/>
          <p:cNvSpPr txBox="1"/>
          <p:nvPr/>
        </p:nvSpPr>
        <p:spPr>
          <a:xfrm>
            <a:off x="5266900" y="1073575"/>
            <a:ext cx="274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SELECT * 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FROM movies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WHERE movie_length &gt;=50 AND 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movie_length&lt;=120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18" name="Google Shape;118;p21"/>
          <p:cNvCxnSpPr/>
          <p:nvPr/>
        </p:nvCxnSpPr>
        <p:spPr>
          <a:xfrm flipH="1" rot="10800000">
            <a:off x="3477525" y="1596775"/>
            <a:ext cx="1713300" cy="501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21"/>
          <p:cNvSpPr txBox="1"/>
          <p:nvPr/>
        </p:nvSpPr>
        <p:spPr>
          <a:xfrm>
            <a:off x="5215075" y="2381850"/>
            <a:ext cx="3675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SELECT * 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FROM movies 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WHERE </a:t>
            </a:r>
            <a:endParaRPr sz="11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990000"/>
                </a:solidFill>
              </a:rPr>
              <a:t>(</a:t>
            </a:r>
            <a:r>
              <a:rPr lang="en" sz="1100">
                <a:solidFill>
                  <a:schemeClr val="dk2"/>
                </a:solidFill>
              </a:rPr>
              <a:t>movie_length &gt; 100 or </a:t>
            </a:r>
            <a:endParaRPr sz="11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movie_lang &lt;&gt; 'English' </a:t>
            </a:r>
            <a:r>
              <a:rPr lang="en" sz="1100">
                <a:solidFill>
                  <a:srgbClr val="990000"/>
                </a:solidFill>
              </a:rPr>
              <a:t>)</a:t>
            </a:r>
            <a:endParaRPr sz="1100">
              <a:solidFill>
                <a:srgbClr val="99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AND age_certificate &lt;&gt; '18' 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ORDER BY</a:t>
            </a:r>
            <a:endParaRPr sz="11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movie_name, movie_length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LIMIT 1;</a:t>
            </a:r>
            <a:endParaRPr sz="1200"/>
          </a:p>
        </p:txBody>
      </p:sp>
      <p:sp>
        <p:nvSpPr>
          <p:cNvPr id="120" name="Google Shape;120;p21"/>
          <p:cNvSpPr txBox="1"/>
          <p:nvPr/>
        </p:nvSpPr>
        <p:spPr>
          <a:xfrm>
            <a:off x="1636775" y="2274799"/>
            <a:ext cx="1776900" cy="7542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</a:rPr>
              <a:t>AND</a:t>
            </a:r>
            <a:r>
              <a:rPr lang="en"/>
              <a:t> </a:t>
            </a:r>
            <a:r>
              <a:rPr lang="en" sz="1000">
                <a:solidFill>
                  <a:schemeClr val="dk2"/>
                </a:solidFill>
              </a:rPr>
              <a:t>evaluated first i.e. movie_length &gt;100 </a:t>
            </a:r>
            <a:r>
              <a:rPr b="1" lang="en" sz="1000">
                <a:solidFill>
                  <a:schemeClr val="dk2"/>
                </a:solidFill>
              </a:rPr>
              <a:t>OR </a:t>
            </a:r>
            <a:r>
              <a:rPr lang="en" sz="1000">
                <a:solidFill>
                  <a:schemeClr val="dk2"/>
                </a:solidFill>
              </a:rPr>
              <a:t>(</a:t>
            </a:r>
            <a:r>
              <a:rPr lang="en" sz="1000">
                <a:solidFill>
                  <a:schemeClr val="dk2"/>
                </a:solidFill>
              </a:rPr>
              <a:t>movie_lang &gt; 100… )</a:t>
            </a:r>
            <a:r>
              <a:rPr b="1" lang="en" sz="1300">
                <a:solidFill>
                  <a:schemeClr val="dk2"/>
                </a:solidFill>
              </a:rPr>
              <a:t> </a:t>
            </a:r>
            <a:r>
              <a:rPr lang="en" sz="1300"/>
              <a:t> </a:t>
            </a:r>
            <a:endParaRPr sz="1300"/>
          </a:p>
        </p:txBody>
      </p:sp>
      <p:cxnSp>
        <p:nvCxnSpPr>
          <p:cNvPr id="121" name="Google Shape;121;p21"/>
          <p:cNvCxnSpPr>
            <a:stCxn id="120" idx="2"/>
          </p:cNvCxnSpPr>
          <p:nvPr/>
        </p:nvCxnSpPr>
        <p:spPr>
          <a:xfrm flipH="1">
            <a:off x="2267525" y="3028999"/>
            <a:ext cx="257700" cy="303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21"/>
          <p:cNvSpPr txBox="1"/>
          <p:nvPr/>
        </p:nvSpPr>
        <p:spPr>
          <a:xfrm>
            <a:off x="3703275" y="1324050"/>
            <a:ext cx="122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i</a:t>
            </a:r>
            <a:r>
              <a:rPr b="1" lang="en" sz="1100"/>
              <a:t>s equivalent to</a:t>
            </a:r>
            <a:endParaRPr b="1" sz="1100"/>
          </a:p>
        </p:txBody>
      </p:sp>
      <p:sp>
        <p:nvSpPr>
          <p:cNvPr id="123" name="Google Shape;123;p21"/>
          <p:cNvSpPr txBox="1"/>
          <p:nvPr/>
        </p:nvSpPr>
        <p:spPr>
          <a:xfrm>
            <a:off x="7369400" y="2001875"/>
            <a:ext cx="1414200" cy="831300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990000"/>
                </a:solidFill>
              </a:rPr>
              <a:t>Best Practice</a:t>
            </a:r>
            <a:br>
              <a:rPr b="1" lang="en"/>
            </a:br>
            <a:r>
              <a:rPr lang="en" sz="1000">
                <a:solidFill>
                  <a:schemeClr val="dk2"/>
                </a:solidFill>
              </a:rPr>
              <a:t>Use parenthesis () to ensure the intended order of precedence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2342550" y="4686500"/>
            <a:ext cx="445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Note: These two queries yield very different results </a:t>
            </a:r>
            <a:endParaRPr i="1"/>
          </a:p>
        </p:txBody>
      </p:sp>
      <p:cxnSp>
        <p:nvCxnSpPr>
          <p:cNvPr id="125" name="Google Shape;125;p21"/>
          <p:cNvCxnSpPr>
            <a:stCxn id="123" idx="1"/>
          </p:cNvCxnSpPr>
          <p:nvPr/>
        </p:nvCxnSpPr>
        <p:spPr>
          <a:xfrm flipH="1">
            <a:off x="6989300" y="2417525"/>
            <a:ext cx="380100" cy="51870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21"/>
          <p:cNvCxnSpPr>
            <a:stCxn id="124" idx="1"/>
          </p:cNvCxnSpPr>
          <p:nvPr/>
        </p:nvCxnSpPr>
        <p:spPr>
          <a:xfrm rot="10800000">
            <a:off x="2125050" y="4198700"/>
            <a:ext cx="217500" cy="68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21"/>
          <p:cNvCxnSpPr>
            <a:stCxn id="124" idx="3"/>
            <a:endCxn id="119" idx="2"/>
          </p:cNvCxnSpPr>
          <p:nvPr/>
        </p:nvCxnSpPr>
        <p:spPr>
          <a:xfrm flipH="1" rot="10800000">
            <a:off x="6801450" y="4090400"/>
            <a:ext cx="251100" cy="796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